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76" r:id="rId4"/>
    <p:sldId id="293" r:id="rId5"/>
    <p:sldId id="277" r:id="rId6"/>
    <p:sldId id="278" r:id="rId7"/>
    <p:sldId id="292" r:id="rId8"/>
    <p:sldId id="280" r:id="rId9"/>
    <p:sldId id="281" r:id="rId10"/>
    <p:sldId id="282" r:id="rId11"/>
    <p:sldId id="283" r:id="rId12"/>
    <p:sldId id="284" r:id="rId13"/>
    <p:sldId id="285" r:id="rId14"/>
    <p:sldId id="288" r:id="rId15"/>
    <p:sldId id="294" r:id="rId16"/>
    <p:sldId id="291" r:id="rId17"/>
    <p:sldId id="274" r:id="rId18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5" autoAdjust="0"/>
    <p:restoredTop sz="67300" autoAdjust="0"/>
  </p:normalViewPr>
  <p:slideViewPr>
    <p:cSldViewPr snapToGrid="0">
      <p:cViewPr>
        <p:scale>
          <a:sx n="50" d="100"/>
          <a:sy n="50" d="100"/>
        </p:scale>
        <p:origin x="898" y="2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6554-7865-4C2F-ACD8-B04DFB26F498}" type="datetimeFigureOut">
              <a:rPr lang="en-CY" smtClean="0"/>
              <a:t>04/08/2021</a:t>
            </a:fld>
            <a:endParaRPr lang="en-C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68239-1893-4BAB-A302-73A834212DA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5548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Μέρος του υλικού που χρησιμοποιήθηκε δημιουργήθηκε μέσα από την εμπειρία μας στο έργο </a:t>
            </a:r>
            <a:r>
              <a:rPr lang="en-US" dirty="0"/>
              <a:t>TEESCHOOLS </a:t>
            </a:r>
            <a:r>
              <a:rPr lang="el-GR" dirty="0"/>
              <a:t>και τη συνεργασία που είχαμε με το Ενεργειακό Γραφείο Κύπρου. </a:t>
            </a:r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238165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>
                <a:solidFill>
                  <a:schemeClr val="tx1"/>
                </a:solidFill>
                <a:cs typeface="Segoe UI Semilight" panose="020B0402040204020203" pitchFamily="34" charset="0"/>
              </a:rPr>
              <a:t>Πώς μπορούν </a:t>
            </a:r>
            <a:r>
              <a:rPr lang="el-GR" sz="1200" b="1" dirty="0">
                <a:solidFill>
                  <a:srgbClr val="1F9A64"/>
                </a:solidFill>
              </a:rPr>
              <a:t>να ξεπεραστούν οι προκλήσεις στις οποίες αναφερθήκαμε πριν?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>
                <a:cs typeface="Segoe UI Semilight" panose="020B0402040204020203" pitchFamily="34" charset="0"/>
              </a:rPr>
              <a:t>Ο Ευρωπαϊκός Οργανισμός Περιβάλλοντος </a:t>
            </a:r>
            <a:r>
              <a:rPr lang="el-GR" sz="1200" b="0" dirty="0">
                <a:cs typeface="Segoe UI Semilight" panose="020B0402040204020203" pitchFamily="34" charset="0"/>
              </a:rPr>
              <a:t>[</a:t>
            </a:r>
            <a:r>
              <a:rPr lang="en-US" sz="1200" b="0" dirty="0">
                <a:cs typeface="Segoe UI Semilight" panose="020B0402040204020203" pitchFamily="34" charset="0"/>
              </a:rPr>
              <a:t>Environmental Energy Agency (EEA) [EEA Technical Report No 5/2013]</a:t>
            </a:r>
            <a:r>
              <a:rPr lang="el-GR" sz="1200" b="0" dirty="0">
                <a:cs typeface="Segoe UI Semilight" panose="020B0402040204020203" pitchFamily="34" charset="0"/>
              </a:rPr>
              <a:t>: </a:t>
            </a:r>
            <a:r>
              <a:rPr lang="en-US" sz="1200" b="0" dirty="0">
                <a:cs typeface="Segoe UI Semilight" panose="020B0402040204020203" pitchFamily="34" charset="0"/>
              </a:rPr>
              <a:t>Achieving energy efficiency through behavior change</a:t>
            </a:r>
            <a:r>
              <a:rPr lang="el-GR" sz="1200" b="0" dirty="0">
                <a:cs typeface="Segoe UI Semilight" panose="020B0402040204020203" pitchFamily="34" charset="0"/>
              </a:rPr>
              <a:t>: </a:t>
            </a:r>
            <a:r>
              <a:rPr lang="en-US" sz="1200" b="0" dirty="0">
                <a:cs typeface="Segoe UI Semilight" panose="020B0402040204020203" pitchFamily="34" charset="0"/>
              </a:rPr>
              <a:t>what does it take?</a:t>
            </a:r>
            <a:r>
              <a:rPr lang="el-GR" sz="1200" b="0" dirty="0">
                <a:cs typeface="Segoe UI Semilight" panose="020B0402040204020203" pitchFamily="34" charset="0"/>
              </a:rPr>
              <a:t>]</a:t>
            </a:r>
            <a:r>
              <a:rPr lang="el-GR" sz="1200" b="1" dirty="0">
                <a:cs typeface="Segoe UI Semilight" panose="020B0402040204020203" pitchFamily="34" charset="0"/>
              </a:rPr>
              <a:t> έχει καταγράψει και κατηγοριοποιήσει διαφόρων τύπων παρεμβάσεις οι οποίες μπορούν να προωθήσουν την αλλαγή ενεργειακής συμπεριφοράς. Οι 3 μεγάλες κατηγορίες παρεμβάσεων είναι: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dirty="0">
              <a:cs typeface="Segoe UI Semilight" panose="020B04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l-GR" sz="1200" b="1" dirty="0">
                <a:cs typeface="Segoe UI Semilight" panose="020B0402040204020203" pitchFamily="34" charset="0"/>
              </a:rPr>
              <a:t>Αυτές που εστιάζουν σε δράσεις επικοινωνίας και στοχεύουν στη δέσμευση των χρηστών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l-GR" sz="1200" b="1" dirty="0">
                <a:cs typeface="Segoe UI Semilight" panose="020B0402040204020203" pitchFamily="34" charset="0"/>
              </a:rPr>
              <a:t>Αυτές που δίνουν κίνητρα και αντικίνητρα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l-GR" sz="1200" b="1" dirty="0">
                <a:cs typeface="Segoe UI Semilight" panose="020B0402040204020203" pitchFamily="34" charset="0"/>
              </a:rPr>
              <a:t>Αυτές που απορρέουν από τη νομοθεσία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endParaRPr lang="el-GR" sz="1200" b="1" dirty="0">
              <a:cs typeface="Segoe UI Semilight" panose="020B0402040204020203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l-GR" sz="1200" b="1" dirty="0">
                <a:cs typeface="Segoe UI Semilight" panose="020B0402040204020203" pitchFamily="34" charset="0"/>
              </a:rPr>
              <a:t>1) Επικοινωνία &amp; δέσμευση: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el-GR" sz="1200" dirty="0">
                <a:cs typeface="Segoe UI Semilight" panose="020B0402040204020203" pitchFamily="34" charset="0"/>
              </a:rPr>
              <a:t>Ενημέρωση &amp; προώθηση, κατάρτιση, προσωπικές συμβουλές, επιδείξεις, συγκριτική αξιολόγηση, δέσμευση, καθορισμός στόχων, επισήμανση, προτροπές, </a:t>
            </a:r>
            <a:r>
              <a:rPr lang="el-GR" sz="1200" dirty="0" err="1">
                <a:cs typeface="Segoe UI Semilight" panose="020B0402040204020203" pitchFamily="34" charset="0"/>
              </a:rPr>
              <a:t>μοντελοποίηση</a:t>
            </a:r>
            <a:r>
              <a:rPr lang="el-GR" sz="1200" dirty="0">
                <a:cs typeface="Segoe UI Semilight" panose="020B0402040204020203" pitchFamily="34" charset="0"/>
              </a:rPr>
              <a:t>, ανατροφοδότηση.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l-GR" sz="1200" b="1" dirty="0">
                <a:cs typeface="Segoe UI Semilight" panose="020B0402040204020203" pitchFamily="34" charset="0"/>
              </a:rPr>
              <a:t>2) Οικονομικά κίνητρα &amp; αντικίνητρα: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el-GR" sz="1200" dirty="0">
                <a:cs typeface="Segoe UI Semilight" panose="020B0402040204020203" pitchFamily="34" charset="0"/>
              </a:rPr>
              <a:t>Επιδοτήσεις, εισφορές, προσαυξήσεις, φόροι, επιδόματα, φορολογικές διαφοροποιήσεις, επιστροφές φόρων, χρηματοπιστωτικά μέσα όπως άτοκα δάνεια, ανταμοιβές και ποινές·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l-GR" sz="1200" b="1" dirty="0">
                <a:cs typeface="Segoe UI Semilight" panose="020B0402040204020203" pitchFamily="34" charset="0"/>
              </a:rPr>
              <a:t>3) Νομοθεσία: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el-GR" sz="1200" dirty="0">
                <a:cs typeface="Segoe UI Semilight" panose="020B0402040204020203" pitchFamily="34" charset="0"/>
              </a:rPr>
              <a:t>Γενικοί νόμοι και κανόνες, ειδικές εξαιρέσεις, συμβάσεις και συμφωνίες.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el-GR" sz="1200" dirty="0">
                <a:cs typeface="Segoe UI Semilight" panose="020B0402040204020203" pitchFamily="34" charset="0"/>
              </a:rPr>
              <a:t>Ρυθμιζόμενη έναντι δυναμικής τιμολόγηση ενέργειας.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10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329489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l-GR" sz="1200" b="1" dirty="0">
                <a:solidFill>
                  <a:srgbClr val="1F9A64"/>
                </a:solidFill>
              </a:rPr>
              <a:t>Ακόμη, Προκειμένου να ξεπεραστούν οι προκλήσεις στις οποίες αναφερθήκαμε πριν </a:t>
            </a:r>
            <a:r>
              <a:rPr lang="el-GR" sz="1200" b="1" u="sng" dirty="0">
                <a:solidFill>
                  <a:srgbClr val="1F9A64"/>
                </a:solidFill>
              </a:rPr>
              <a:t>είναι σημαντικό να σκεφτούμε τι αποτελεί κίνητρο για αλλαγή συμπεριφοράς;</a:t>
            </a:r>
          </a:p>
          <a:p>
            <a:pPr marL="0" indent="0" fontAlgn="base">
              <a:buNone/>
            </a:pPr>
            <a:endParaRPr lang="en-GB" sz="1200" u="sng" dirty="0"/>
          </a:p>
          <a:p>
            <a:pPr marL="0" indent="0" fontAlgn="base">
              <a:buNone/>
            </a:pPr>
            <a:r>
              <a:rPr lang="el-GR" sz="1200" dirty="0"/>
              <a:t>Σύμφωνα με τους</a:t>
            </a:r>
            <a:r>
              <a:rPr lang="en-GB" sz="1200" dirty="0"/>
              <a:t> </a:t>
            </a:r>
            <a:r>
              <a:rPr lang="el-GR" sz="1200" dirty="0"/>
              <a:t>«</a:t>
            </a:r>
            <a:r>
              <a:rPr lang="en-GB" sz="1200" dirty="0"/>
              <a:t>Fishbein </a:t>
            </a:r>
            <a:r>
              <a:rPr lang="el-GR" sz="1200" dirty="0"/>
              <a:t>&amp; </a:t>
            </a:r>
            <a:r>
              <a:rPr lang="en-GB" sz="1200" dirty="0"/>
              <a:t>Ajzen 2010</a:t>
            </a:r>
            <a:r>
              <a:rPr lang="el-GR" sz="1200" dirty="0"/>
              <a:t>»</a:t>
            </a:r>
            <a:r>
              <a:rPr lang="en-GB" sz="1200" dirty="0"/>
              <a:t>, </a:t>
            </a:r>
            <a:r>
              <a:rPr lang="el-GR" sz="1200" dirty="0"/>
              <a:t>και την προσέγγιση προσανατολισμένη στην αλλαγή: οι ερωτήσεις που πρέπει να μας απασχολήσουν είναι</a:t>
            </a:r>
            <a:r>
              <a:rPr lang="en-GB" sz="1200" dirty="0"/>
              <a:t>:</a:t>
            </a:r>
            <a:endParaRPr lang="el-GR" sz="1200" dirty="0"/>
          </a:p>
          <a:p>
            <a:pPr marL="0" indent="0" fontAlgn="base">
              <a:buNone/>
            </a:pPr>
            <a:endParaRPr lang="el-GR" sz="1200" dirty="0"/>
          </a:p>
          <a:p>
            <a:pPr marL="0" indent="0" fontAlgn="base">
              <a:buNone/>
            </a:pPr>
            <a:r>
              <a:rPr lang="el-GR" sz="1200" dirty="0"/>
              <a:t>ΑΡΧΙΚΑ:</a:t>
            </a:r>
            <a:endParaRPr lang="en-GB" sz="1200" dirty="0"/>
          </a:p>
          <a:p>
            <a:pPr fontAlgn="base"/>
            <a:r>
              <a:rPr lang="el-GR" sz="1200" b="0" i="1" dirty="0"/>
              <a:t>Εάν μας ενδιαφέρει να αλλάξουμε συμπεριφορά – </a:t>
            </a:r>
            <a:r>
              <a:rPr lang="el-GR" sz="1200" b="1" i="1" dirty="0"/>
              <a:t>Να σκεφτούμε δηλαδή τους παράγοντες που μας παρακινούν να αλλάξουμε συμπεριφορά </a:t>
            </a:r>
          </a:p>
          <a:p>
            <a:pPr fontAlgn="base"/>
            <a:endParaRPr lang="el-GR" sz="1200" dirty="0"/>
          </a:p>
          <a:p>
            <a:pPr fontAlgn="base"/>
            <a:r>
              <a:rPr lang="el-GR" sz="1200" dirty="0"/>
              <a:t>ΣΤΗ ΣΥΝΕΧΕΙΑ:</a:t>
            </a:r>
            <a:endParaRPr lang="en-GB" sz="1200" dirty="0"/>
          </a:p>
          <a:p>
            <a:pPr fontAlgn="base"/>
            <a:r>
              <a:rPr lang="el-GR" sz="1200" b="0" i="1" dirty="0"/>
              <a:t>Εάν μπορούμε να υιοθετήσουμε αυτή τη νέα συμπεριφορά;</a:t>
            </a:r>
            <a:r>
              <a:rPr lang="en-GB" sz="1200" b="0" i="1" dirty="0"/>
              <a:t> </a:t>
            </a:r>
            <a:r>
              <a:rPr lang="el-GR" sz="1200" b="0" i="1" dirty="0"/>
              <a:t>- </a:t>
            </a:r>
            <a:r>
              <a:rPr lang="el-GR" sz="1200" b="1" i="1" dirty="0"/>
              <a:t>Τα κίνητρα από μόνα τους δεν αρκούν. </a:t>
            </a:r>
            <a:r>
              <a:rPr lang="el-GR" sz="1200" b="1" dirty="0">
                <a:cs typeface="Segoe UI Semilight" panose="020B0402040204020203" pitchFamily="34" charset="0"/>
              </a:rPr>
              <a:t>Πρέπει να είμαστε σε θέση να εκτελέσουμε την επιθυμητή συμπεριφορά</a:t>
            </a:r>
            <a:r>
              <a:rPr lang="el-GR" sz="1200" dirty="0">
                <a:cs typeface="Segoe UI Semilight" panose="020B0402040204020203" pitchFamily="34" charset="0"/>
              </a:rPr>
              <a:t>. </a:t>
            </a:r>
            <a:r>
              <a:rPr lang="el-GR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Πρέπει επομένως να σκεφτούμε τους παράγοντες που ενεργοποιούν αυτή την αλλαγή. (εξωτερικοί παράγοντες)</a:t>
            </a:r>
          </a:p>
          <a:p>
            <a:pPr fontAlgn="base"/>
            <a:endParaRPr lang="el-GR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l-G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ΤΕΛΟΣ: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Τι θα σκεφτούν οι άλλοι με αυτή τη νέα συμπεριφορά; </a:t>
            </a:r>
            <a:r>
              <a:rPr lang="el-GR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l-GR" sz="1200" b="1" i="1" kern="1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rPr>
              <a:t>Προκειμένου μία αλλαγή ν</a:t>
            </a:r>
            <a:r>
              <a:rPr lang="el-GR" sz="1200" b="1" dirty="0">
                <a:cs typeface="Segoe UI Semilight" panose="020B0402040204020203" pitchFamily="34" charset="0"/>
              </a:rPr>
              <a:t>α είναι μόνιμη, απαιτείται ενίσχυση. Οι "ενισχυτικοί παράγοντες" περιλαμβάνουν ανατροφοδότηση. Αυτοί οι παράγοντες είναι επίσης εξωτερικοί για το άτομο.</a:t>
            </a:r>
            <a:endParaRPr lang="en-GB" sz="1200" b="1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11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502898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Η αλλαγή συμπεριφοράς ωστόσο δεν είναι κάτι απλό ή γρήγορο αλλά αποτελεί μία διαδικασία προόδου η οποία σύμφωνα με το Υπόδειγμα Σταδίων Αλλαγής </a:t>
            </a:r>
            <a:r>
              <a:rPr lang="el-GR" dirty="0"/>
              <a:t>(το οποίο προέκυψε από τους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Prochaska and DiClemente </a:t>
            </a:r>
            <a:r>
              <a:rPr lang="el-G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στα τέλη της δεκαετίας του 70) </a:t>
            </a:r>
            <a:r>
              <a:rPr lang="el-G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περνά μέσα από 5 βήματα. </a:t>
            </a:r>
          </a:p>
          <a:p>
            <a:endParaRPr lang="el-G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l-GR" dirty="0"/>
              <a:t>Στο </a:t>
            </a:r>
            <a:r>
              <a:rPr lang="el-GR" b="1" dirty="0"/>
              <a:t>1</a:t>
            </a:r>
            <a:r>
              <a:rPr lang="el-GR" b="1" baseline="30000" dirty="0"/>
              <a:t>ο</a:t>
            </a:r>
            <a:r>
              <a:rPr lang="el-GR" b="1" dirty="0"/>
              <a:t> στάδιο συχνά δεν υπάρχει ακόμη πρόθεση για αλλαγή συμπεριφοράς</a:t>
            </a:r>
            <a:r>
              <a:rPr lang="el-GR" dirty="0"/>
              <a:t>, ενώ τα άτομα μπορεί να μην έχουν ακόμη αντιληφθεί το πρόβλημα. </a:t>
            </a:r>
          </a:p>
          <a:p>
            <a:endParaRPr lang="el-GR" dirty="0"/>
          </a:p>
          <a:p>
            <a:r>
              <a:rPr lang="el-GR" dirty="0"/>
              <a:t>Στο </a:t>
            </a:r>
            <a:r>
              <a:rPr lang="el-GR" b="1" dirty="0"/>
              <a:t>2</a:t>
            </a:r>
            <a:r>
              <a:rPr lang="el-GR" b="1" baseline="30000" dirty="0"/>
              <a:t>ο</a:t>
            </a:r>
            <a:r>
              <a:rPr lang="el-GR" b="1" dirty="0"/>
              <a:t> στάδιο τα άτομα ευαισθητοποιούνται σχετικά με το πρόβλημα</a:t>
            </a:r>
            <a:r>
              <a:rPr lang="el-GR" dirty="0"/>
              <a:t>, ωστόσο δεν έχουν ακόμη δεσμευτεί να αναλάβουν δράση. </a:t>
            </a:r>
          </a:p>
          <a:p>
            <a:endParaRPr lang="el-GR" dirty="0"/>
          </a:p>
          <a:p>
            <a:r>
              <a:rPr lang="el-GR" dirty="0"/>
              <a:t>Το </a:t>
            </a:r>
            <a:r>
              <a:rPr lang="el-GR" b="1" dirty="0"/>
              <a:t>3</a:t>
            </a:r>
            <a:r>
              <a:rPr lang="el-GR" b="1" baseline="30000" dirty="0"/>
              <a:t>ο</a:t>
            </a:r>
            <a:r>
              <a:rPr lang="el-GR" b="1" dirty="0"/>
              <a:t> στάδιο εμπεριέχει την ΠΡΟΘΕΣΗ </a:t>
            </a:r>
            <a:r>
              <a:rPr lang="el-GR" dirty="0"/>
              <a:t>και είναι εκείνο κατά το οποίο τα άτομα έχουν σκοπό να αναλάβουν δράση σύντομα.</a:t>
            </a:r>
          </a:p>
          <a:p>
            <a:endParaRPr lang="el-GR" dirty="0"/>
          </a:p>
          <a:p>
            <a:r>
              <a:rPr lang="el-GR" dirty="0"/>
              <a:t>Στο </a:t>
            </a:r>
            <a:r>
              <a:rPr lang="el-GR" b="1" dirty="0"/>
              <a:t>4</a:t>
            </a:r>
            <a:r>
              <a:rPr lang="el-GR" b="1" baseline="30000" dirty="0"/>
              <a:t>ο</a:t>
            </a:r>
            <a:r>
              <a:rPr lang="el-GR" b="1" dirty="0"/>
              <a:t> στάδιο τα άτομα προσαρμόζουν τη συμπεριφορά τους </a:t>
            </a:r>
            <a:r>
              <a:rPr lang="el-GR" dirty="0"/>
              <a:t>προκειμένου να λύσουν το πρόβλημα. </a:t>
            </a:r>
            <a:r>
              <a:rPr lang="el-GR" b="1" dirty="0"/>
              <a:t>Αυτό το στάδιο απαιτεί την περισσότερη δέσμευση ενέργειας και χρόνου. </a:t>
            </a:r>
          </a:p>
          <a:p>
            <a:endParaRPr lang="el-GR" dirty="0"/>
          </a:p>
          <a:p>
            <a:r>
              <a:rPr lang="el-GR" dirty="0"/>
              <a:t>Το </a:t>
            </a:r>
            <a:r>
              <a:rPr lang="el-GR" b="1" dirty="0"/>
              <a:t>5</a:t>
            </a:r>
            <a:r>
              <a:rPr lang="el-GR" b="1" baseline="30000" dirty="0"/>
              <a:t>ο</a:t>
            </a:r>
            <a:r>
              <a:rPr lang="el-GR" b="1" dirty="0"/>
              <a:t> στάδιο είναι εκείνο κατά το οποίο τα άτομα εργάζονται προκειμένου να διατηρήσουν τα οφέλη τα οποία εξασφάλισαν κατά το στάδιο της δράσης. </a:t>
            </a:r>
          </a:p>
          <a:p>
            <a:endParaRPr lang="el-GR" dirty="0"/>
          </a:p>
          <a:p>
            <a:r>
              <a:rPr lang="en-US" dirty="0"/>
              <a:t>https://sphweb.bumc.bu.edu/otlt/mph-modules/sb/behavioralchangetheories/BehavioralChangeTheories_print.html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12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392140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>
                <a:cs typeface="Segoe UI Semilight" panose="020B0402040204020203" pitchFamily="34" charset="0"/>
              </a:rPr>
              <a:t>Περνώντας σε μια πιο πρακτική διάσταση, μπορούμε να δούμε εδώ ΠΩΣ ΜΠΟΡΕΙ ΝΑ ΕΦΑΡΜΟΣΤΕΙ ΑΥΤΉ Η ΑΛΛΑΓΗ ΣΥΜΠΕΡΙΦΟΡΑΣ ΣΤΑ ΔΗΜΟΣΙΑ ΚΤΙΡΙΑ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ΑΡΧΙΚΑ, μπορεί να εξεταστεί </a:t>
            </a:r>
            <a:r>
              <a:rPr lang="el-GR" sz="1200" b="1" dirty="0">
                <a:cs typeface="Segoe UI Semilight" panose="020B0402040204020203" pitchFamily="34" charset="0"/>
              </a:rPr>
              <a:t>πόση εξοικονόμηση ενέργειας μπορεί να επιτευχθεί </a:t>
            </a:r>
            <a:r>
              <a:rPr lang="el-GR" sz="1200" dirty="0">
                <a:cs typeface="Segoe UI Semilight" panose="020B0402040204020203" pitchFamily="34" charset="0"/>
              </a:rPr>
              <a:t>μέσω Αλλαγών Συμπεριφοράς. </a:t>
            </a: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Ένα καλό σημείο για να ξεκινήσει κανείς είναι </a:t>
            </a:r>
            <a:r>
              <a:rPr lang="el-GR" sz="1200" b="1" dirty="0">
                <a:cs typeface="Segoe UI Semilight" panose="020B0402040204020203" pitchFamily="34" charset="0"/>
              </a:rPr>
              <a:t>η παρακολούθηση της χρήσης ενέργειας</a:t>
            </a:r>
            <a:r>
              <a:rPr lang="el-GR" sz="1200" dirty="0">
                <a:cs typeface="Segoe UI Semilight" panose="020B0402040204020203" pitchFamily="34" charset="0"/>
              </a:rPr>
              <a:t> όπου αυτό είναι εφικτό και ο εντοπισμός όπου μπορεί να επιτευχθεί εξοικονόμηση.</a:t>
            </a: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ΤΟ ΕΠΟΜΕΝΟ ΒΗΜΑ είναι να διερευνηθούν </a:t>
            </a:r>
            <a:r>
              <a:rPr lang="el-GR" sz="1200" b="1" dirty="0">
                <a:cs typeface="Segoe UI Semilight" panose="020B0402040204020203" pitchFamily="34" charset="0"/>
              </a:rPr>
              <a:t>οι βέλτιστες πρακτικές </a:t>
            </a:r>
            <a:r>
              <a:rPr lang="el-GR" sz="1200" dirty="0">
                <a:cs typeface="Segoe UI Semilight" panose="020B0402040204020203" pitchFamily="34" charset="0"/>
              </a:rPr>
              <a:t>που θα μπορούσαν να εφαρμοστούν ώστε να επιφέρουν αλλαγές συμπεριφοράς, εξοικονομώντας ενέργεια σε ένα κτίριο. Ένα άλλο μέτρο είναι η </a:t>
            </a:r>
            <a:r>
              <a:rPr lang="el-GR" sz="1200" b="1" dirty="0">
                <a:cs typeface="Segoe UI Semilight" panose="020B0402040204020203" pitchFamily="34" charset="0"/>
              </a:rPr>
              <a:t>λήψη συμβουλών από ειδικούς </a:t>
            </a:r>
            <a:r>
              <a:rPr lang="el-GR" sz="1200" dirty="0">
                <a:cs typeface="Segoe UI Semilight" panose="020B0402040204020203" pitchFamily="34" charset="0"/>
              </a:rPr>
              <a:t>που θα συμβάλουν στην επιλογή της καλύτερης δυνατής απόφασης για το κτίριο.</a:t>
            </a:r>
            <a:endParaRPr lang="en-GB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ΣΤΗ ΣΥΝΕΧΕΙΑ, χρειάζεται να βρεθούν τρόποι ώστε να </a:t>
            </a:r>
            <a:r>
              <a:rPr lang="el-GR" sz="1200" b="1" dirty="0">
                <a:cs typeface="Segoe UI Semilight" panose="020B0402040204020203" pitchFamily="34" charset="0"/>
              </a:rPr>
              <a:t>τεθεί μια απτή μέτρηση σχετικά με τις πιθανές εξοικονομήσεις</a:t>
            </a:r>
            <a:r>
              <a:rPr lang="el-GR" sz="1200" dirty="0">
                <a:cs typeface="Segoe UI Semilight" panose="020B0402040204020203" pitchFamily="34" charset="0"/>
              </a:rPr>
              <a:t> από τις επιθυμητές αλλαγές συμπεριφοράς. </a:t>
            </a:r>
            <a:r>
              <a:rPr lang="el-GR" sz="1200" b="1" dirty="0">
                <a:cs typeface="Segoe UI Semilight" panose="020B0402040204020203" pitchFamily="34" charset="0"/>
              </a:rPr>
              <a:t>Η επισκόπηση των επιτυχημένων αλλαγών </a:t>
            </a:r>
            <a:r>
              <a:rPr lang="el-GR" sz="1200" dirty="0">
                <a:cs typeface="Segoe UI Semilight" panose="020B0402040204020203" pitchFamily="34" charset="0"/>
              </a:rPr>
              <a:t>που έχουν γίνει σε άλλα κτίρια θα ήταν μια καλή αρχή. Μια άλλη επιλογή θα ήταν </a:t>
            </a:r>
            <a:r>
              <a:rPr lang="el-GR" sz="1200" b="1" dirty="0">
                <a:cs typeface="Segoe UI Semilight" panose="020B0402040204020203" pitchFamily="34" charset="0"/>
              </a:rPr>
              <a:t>να διεξάγουμε το δικό μας πείραμα </a:t>
            </a:r>
            <a:r>
              <a:rPr lang="el-GR" sz="1200" dirty="0">
                <a:cs typeface="Segoe UI Semilight" panose="020B0402040204020203" pitchFamily="34" charset="0"/>
              </a:rPr>
              <a:t>και να παρατηρήσουμε αυτά τα αποτελέσματα.</a:t>
            </a:r>
            <a:endParaRPr lang="en-GB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13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863950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>
                <a:cs typeface="Segoe UI Semilight" panose="020B0402040204020203" pitchFamily="34" charset="0"/>
              </a:rPr>
              <a:t>Ο καθορισμός στόχων σε ένα Σχέδιο Εξοικονόμησης Ενέργειας είναι πολύ σημαντικό βήμα όπως </a:t>
            </a:r>
            <a:r>
              <a:rPr lang="el-GR" sz="1200" dirty="0">
                <a:cs typeface="Segoe UI Semilight" panose="020B0402040204020203" pitchFamily="34" charset="0"/>
              </a:rPr>
              <a:t>και η αναθεώρησή αυτών σύμφωνα με τις πληροφορίες παρακολούθησης.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>
                <a:cs typeface="Segoe UI Semilight" panose="020B0402040204020203" pitchFamily="34" charset="0"/>
              </a:rPr>
              <a:t>Ακόμη είναι πολύ σημαντικό να υπάρχουν άνθρωποι υπεύθυνοι για το </a:t>
            </a:r>
            <a:r>
              <a:rPr lang="el-GR" sz="1200" dirty="0">
                <a:cs typeface="Segoe UI Semilight" panose="020B0402040204020203" pitchFamily="34" charset="0"/>
              </a:rPr>
              <a:t>Σχέδιο Εξοικονόμησης Ενέργειας. Να </a:t>
            </a:r>
            <a:r>
              <a:rPr lang="el-GR" sz="1200" b="1" dirty="0">
                <a:cs typeface="Segoe UI Semilight" panose="020B0402040204020203" pitchFamily="34" charset="0"/>
              </a:rPr>
              <a:t>ορίζονται υπεύθυνοι/ πρωταθλητές ενέργειας </a:t>
            </a:r>
            <a:r>
              <a:rPr lang="el-GR" sz="1200" dirty="0">
                <a:cs typeface="Segoe UI Semilight" panose="020B0402040204020203" pitchFamily="34" charset="0"/>
              </a:rPr>
              <a:t>σχετικά με την προώθηση της ενεργειακής αποδοτικότητας του κτιρίου.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Να ενθαρρύνεται η συμμετοχή όλων με ιδέες/ προτάσεις και να καλλιεργείται αίσθημα προσωπικής δέσμευσης.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Εξοικονομήστε χρήματα που θα δαπανηθούν για την ενέργεια και </a:t>
            </a:r>
            <a:r>
              <a:rPr lang="el-GR" sz="1200" b="1" dirty="0">
                <a:cs typeface="Segoe UI Semilight" panose="020B0402040204020203" pitchFamily="34" charset="0"/>
              </a:rPr>
              <a:t>χρησιμοποιήστε τα για τη χρηματοδότηση άλλων έργων, δραστηριοτήτων ή  για τη βελτίωση των εγκαταστάσεων</a:t>
            </a:r>
            <a:r>
              <a:rPr lang="el-GR" sz="1200" dirty="0">
                <a:cs typeface="Segoe UI Semilight" panose="020B0402040204020203" pitchFamily="34" charset="0"/>
              </a:rPr>
              <a:t>.</a:t>
            </a:r>
            <a:endParaRPr lang="en-GB" sz="1200" dirty="0">
              <a:cs typeface="Segoe UI Semilight" panose="020B04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14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610404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>
                <a:cs typeface="Segoe UI Semilight" panose="020B0402040204020203" pitchFamily="34" charset="0"/>
              </a:rPr>
              <a:t>Ο καθορισμός στόχων σε ένα Σχέδιο Εξοικονόμησης Ενέργειας είναι πολύ σημαντικό βήμα όπως </a:t>
            </a:r>
            <a:r>
              <a:rPr lang="el-GR" sz="1200" dirty="0">
                <a:cs typeface="Segoe UI Semilight" panose="020B0402040204020203" pitchFamily="34" charset="0"/>
              </a:rPr>
              <a:t>και η αναθεώρησή αυτών σύμφωνα με τις πληροφορίες παρακολούθησης.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>
                <a:cs typeface="Segoe UI Semilight" panose="020B0402040204020203" pitchFamily="34" charset="0"/>
              </a:rPr>
              <a:t>Ακόμη είναι πολύ σημαντικό να υπάρχουν άνθρωποι υπεύθυνοι για το </a:t>
            </a:r>
            <a:r>
              <a:rPr lang="el-GR" sz="1200" dirty="0">
                <a:cs typeface="Segoe UI Semilight" panose="020B0402040204020203" pitchFamily="34" charset="0"/>
              </a:rPr>
              <a:t>Σχέδιο Εξοικονόμησης Ενέργειας. Να </a:t>
            </a:r>
            <a:r>
              <a:rPr lang="el-GR" sz="1200" b="1" dirty="0">
                <a:cs typeface="Segoe UI Semilight" panose="020B0402040204020203" pitchFamily="34" charset="0"/>
              </a:rPr>
              <a:t>ορίζονται υπεύθυνοι/ πρωταθλητές ενέργειας </a:t>
            </a:r>
            <a:r>
              <a:rPr lang="el-GR" sz="1200" dirty="0">
                <a:cs typeface="Segoe UI Semilight" panose="020B0402040204020203" pitchFamily="34" charset="0"/>
              </a:rPr>
              <a:t>σχετικά με την προώθηση της ενεργειακής αποδοτικότητας του κτιρίου.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Να ενθαρρύνεται η συμμετοχή όλων με ιδέες/ προτάσεις και να καλλιεργείται αίσθημα προσωπικής δέσμευσης.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Εξοικονομήστε χρήματα που θα δαπανηθούν για την ενέργεια και </a:t>
            </a:r>
            <a:r>
              <a:rPr lang="el-GR" sz="1200" b="1" dirty="0">
                <a:cs typeface="Segoe UI Semilight" panose="020B0402040204020203" pitchFamily="34" charset="0"/>
              </a:rPr>
              <a:t>χρησιμοποιήστε τα για τη χρηματοδότηση άλλων έργων, δραστηριοτήτων ή  για τη βελτίωση των εγκαταστάσεων</a:t>
            </a:r>
            <a:r>
              <a:rPr lang="el-GR" sz="1200" dirty="0">
                <a:cs typeface="Segoe UI Semilight" panose="020B0402040204020203" pitchFamily="34" charset="0"/>
              </a:rPr>
              <a:t>.</a:t>
            </a:r>
            <a:endParaRPr lang="en-GB" sz="1200" dirty="0">
              <a:cs typeface="Segoe UI Semilight" panose="020B04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15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02955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16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17032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17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86310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Αρχικά θα πούμε κάποια εισαγωγικά στοιχεία.</a:t>
            </a:r>
          </a:p>
          <a:p>
            <a:endParaRPr lang="el-GR" dirty="0"/>
          </a:p>
          <a:p>
            <a:r>
              <a:rPr lang="el-GR" dirty="0"/>
              <a:t>Θα εστιάσουμε στο ΓΙΑΤΙ ΕΙΝΑΙ ΣΗΜΑΝΤΙΚΟ ΝΑ ΑΛΛΑΞΟΥΜΕ ΣΥΜΠΕΡΙΦΟΡΑ προκειμένου να εξοικονομήσουμε ενέργεια</a:t>
            </a:r>
          </a:p>
          <a:p>
            <a:endParaRPr lang="el-GR" dirty="0"/>
          </a:p>
          <a:p>
            <a:r>
              <a:rPr lang="el-GR" dirty="0"/>
              <a:t>Θα αναφερθούμε στις προκλήσεις που υπάρχουν – στους βασικού λόγους για τους οποίους ΑΥΤΗ ΑΛΛΑΓΗ ΕΊΝΑΙ ΤΟΣΟ ΔΥΣΚΟΛΗ, κυρίως όταν αφορά σε δημόσιους/ ιδιωτικούς οργανισμούς</a:t>
            </a:r>
          </a:p>
          <a:p>
            <a:endParaRPr lang="el-GR" dirty="0"/>
          </a:p>
          <a:p>
            <a:r>
              <a:rPr lang="el-GR" dirty="0"/>
              <a:t>Θα παρουσιάσουμε κάποια βασικά ΒΗΜΑΤΑ προκειμένου να ξεπεραστούν τα εμπόδια και  αυτή η ΑΛΛΑΓΗ ΝΑ ΕΙΝΑΙ ΕΦΙΚΤΗ</a:t>
            </a:r>
          </a:p>
          <a:p>
            <a:endParaRPr lang="el-GR" dirty="0"/>
          </a:p>
          <a:p>
            <a:r>
              <a:rPr lang="el-GR" dirty="0"/>
              <a:t>Τέλος, θα δώσουμε κάποιες ΠΡΑΚΤΙΚΕΣ ΣΥΜΒΟΥΛΕΣ/ ΠΡΟΤΑΣΕΙΣ σχετικά με την ΠΡΟΩΘΗΣΗ ΑΥΤΗΣ ΤΗΣ ΑΛΛΑΓΗΣ ΣΕ ΧΩΡΟΥΣ ΕΡΓΑΣΙΑΣ (δημόσιους ή ιδιωτικούς).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08558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Ξεκινώντας, είναι πολύ σημαντικό να αντιληφθούμε πως αν χτίσουμε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δύο πανομοιότυπα κτίρια ακριβώς δίπλα το ένα στο άλλο με τα ίδια επίπεδα μόνωσης, τα ίδια παράθυρα, τις ίδιες συσκευές και τον ίδιο φωτισμό και η κατανάλωση ενέργειας τους να διαφέρει σημαντικά, επειδή λειτουργούν διαφορετικά ...</a:t>
            </a: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ΕΠΕΙΔΗ ΟΙ ΑΝΘΡΩΠΟΙ ΠΟΥ ΖΟΥΝ ή ΕΡΓΑΖΟΝΤΑΙ ΜΕΣΑ ΣΕ ΑΥΤΆ ΔΡΟΥΝ ΚΑΙ ΤΑ ΧΡΗΣΙΜΟΠΟΙΟΥΝ ΔΙΑΦΟΡΕΤΙΚΑ.</a:t>
            </a: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Η απόκτηση περιβαλλοντικής συνείδησης και η ευαισθητοποίηση σε θέματα εξοικονόμησης ενέργειας είναι  πολύ σημαντική υπόθεση που αφορά όλους. </a:t>
            </a:r>
          </a:p>
          <a:p>
            <a:pPr algn="l">
              <a:lnSpc>
                <a:spcPct val="110000"/>
              </a:lnSpc>
            </a:pPr>
            <a:endParaRPr lang="el-GR" sz="1200" dirty="0">
              <a:solidFill>
                <a:srgbClr val="666666"/>
              </a:solidFill>
              <a:latin typeface="CF Din Light" panose="02000506000000020003" pitchFamily="50" charset="-95"/>
              <a:cs typeface="Segoe UI Semilight" panose="020B04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l-GR" sz="1200" dirty="0">
                <a:solidFill>
                  <a:srgbClr val="666666"/>
                </a:solidFill>
                <a:latin typeface="CF Din Light" panose="02000506000000020003" pitchFamily="50" charset="-95"/>
                <a:cs typeface="Segoe UI Semilight" panose="020B0402040204020203" pitchFamily="34" charset="0"/>
              </a:rPr>
              <a:t>Ο ρόλος των δημόσιων φορέων είναι πρωταρχικής σημασίας. Τα δημόσια κτίρια θα μπορούσαν να λειτουργούν ως πρότυπα παραδείγματα. </a:t>
            </a:r>
            <a:endParaRPr lang="en-GB" sz="1100" dirty="0">
              <a:solidFill>
                <a:srgbClr val="666666"/>
              </a:solidFill>
              <a:latin typeface="CF Din Light" panose="02000506000000020003" pitchFamily="50" charset="-95"/>
              <a:cs typeface="Segoe UI Semilight" panose="020B04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788532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Ξεκινώντας, είναι πολύ σημαντικό να αντιληφθούμε πως αν χτίσουμε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δύο πανομοιότυπα κτίρια ακριβώς δίπλα το ένα στο άλλο με τα ίδια επίπεδα μόνωσης, τα ίδια παράθυρα, τις ίδιες συσκευές και τον ίδιο φωτισμό και η κατανάλωση ενέργειας τους να διαφέρει σημαντικά, επειδή λειτουργούν διαφορετικά ...</a:t>
            </a: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ΕΠΕΙΔΗ ΟΙ ΑΝΘΡΩΠΟΙ ΠΟΥ ΖΟΥΝ ή ΕΡΓΑΖΟΝΤΑΙ ΜΕΣΑ ΣΕ ΑΥΤΆ ΔΡΟΥΝ ΚΑΙ ΤΑ ΧΡΗΣΙΜΟΠΟΙΟΥΝ ΔΙΑΦΟΡΕΤΙΚΑ.</a:t>
            </a: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Η απόκτηση περιβαλλοντικής συνείδησης και η ευαισθητοποίηση σε θέματα εξοικονόμησης ενέργειας είναι  πολύ σημαντική υπόθεση που αφορά όλους. </a:t>
            </a:r>
          </a:p>
          <a:p>
            <a:pPr algn="l">
              <a:lnSpc>
                <a:spcPct val="110000"/>
              </a:lnSpc>
            </a:pPr>
            <a:endParaRPr lang="el-GR" sz="1200" dirty="0">
              <a:solidFill>
                <a:srgbClr val="666666"/>
              </a:solidFill>
              <a:latin typeface="CF Din Light" panose="02000506000000020003" pitchFamily="50" charset="-95"/>
              <a:cs typeface="Segoe UI Semilight" panose="020B0402040204020203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l-GR" sz="1200" dirty="0">
                <a:solidFill>
                  <a:srgbClr val="666666"/>
                </a:solidFill>
                <a:latin typeface="CF Din Light" panose="02000506000000020003" pitchFamily="50" charset="-95"/>
                <a:cs typeface="Segoe UI Semilight" panose="020B0402040204020203" pitchFamily="34" charset="0"/>
              </a:rPr>
              <a:t>Ο ρόλος των δημόσιων φορέων είναι πρωταρχικής σημασίας. Τα δημόσια κτίρια θα μπορούσαν να λειτουργούν ως πρότυπα παραδείγματα. </a:t>
            </a:r>
            <a:endParaRPr lang="en-GB" sz="1100" dirty="0">
              <a:solidFill>
                <a:srgbClr val="666666"/>
              </a:solidFill>
              <a:latin typeface="CF Din Light" panose="02000506000000020003" pitchFamily="50" charset="-95"/>
              <a:cs typeface="Segoe UI Semilight" panose="020B04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851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Κάθε κτίριο/ χώρος εργασίας είναι μια </a:t>
            </a:r>
            <a:r>
              <a:rPr lang="el-GR" sz="1200" b="1" dirty="0">
                <a:cs typeface="Segoe UI Semilight" panose="020B0402040204020203" pitchFamily="34" charset="0"/>
              </a:rPr>
              <a:t>μικρή κοινότητα</a:t>
            </a:r>
            <a:r>
              <a:rPr lang="el-GR" sz="1200" dirty="0">
                <a:cs typeface="Segoe UI Semilight" panose="020B0402040204020203" pitchFamily="34" charset="0"/>
              </a:rPr>
              <a:t>, αποτελούμενη από διοικητικό προσωπικό, τεχνικό προσωπικό, προσωπικό καθαρισμού κλπ. </a:t>
            </a: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Όλοι αυτοί οι άνθρωποι είναι σημαντικοί για την ενεργειακή απόδοση και την οικολογική λειτουργία του κτιρίου, επομένως, όταν μιλάμε για αλλαγή συμπεριφοράς, πρέπει να αντιλαμβανόμαστε πως αναφερόμαστε σε όλους!</a:t>
            </a:r>
            <a:endParaRPr lang="en-GB" sz="1200" i="1" dirty="0">
              <a:solidFill>
                <a:srgbClr val="1F9A64"/>
              </a:solidFill>
              <a:latin typeface="CF Din Light" panose="02000506000000020003" pitchFamily="50" charset="-95"/>
              <a:cs typeface="Segoe UI Semilight" panose="020B04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14098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cs typeface="Segoe UI Semilight" panose="020B0402040204020203" pitchFamily="34" charset="0"/>
              </a:rPr>
              <a:t>Πάμε όμως να δούμε αρχικά ΤΙ ΣΗΜΑΙΝΕΙ ΑΛΛΑΓΗ ΕΝΕΡΓΕΙΑΚΗΣ ΣΥΜΠΕΡΙΦΟΡΑΣ &amp; στη συνέχεια ΓΙΑΤΙ ΕΙΝΑΙ ΣΗΜΑΝΤΙΚΗ.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6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dirty="0">
                <a:cs typeface="Segoe UI Semilight" panose="020B0402040204020203" pitchFamily="34" charset="0"/>
              </a:rPr>
              <a:t>Παράγοντες που επηρεάζουν τη συμπεριφορά όλων είναι ποικίλοι μεταξύ αυτών, το οικογενειακό περιβάλλον, το κοινωνικό περιβάλλον, το εργασιακό περιβάλλον.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6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dirty="0">
                <a:cs typeface="Segoe UI Semilight" panose="020B0402040204020203" pitchFamily="34" charset="0"/>
              </a:rPr>
              <a:t>Μέσα από </a:t>
            </a:r>
            <a:r>
              <a:rPr lang="el-GR" sz="1600" b="1" dirty="0">
                <a:cs typeface="Segoe UI Semilight" panose="020B0402040204020203" pitchFamily="34" charset="0"/>
              </a:rPr>
              <a:t>δράσεις ευαισθητοποίησης και ενημέρωσης</a:t>
            </a:r>
            <a:r>
              <a:rPr lang="el-GR" sz="1600" dirty="0">
                <a:cs typeface="Segoe UI Semilight" panose="020B0402040204020203" pitchFamily="34" charset="0"/>
              </a:rPr>
              <a:t>, ΟΛΟΙ ΜΠΟΡΟΥΝ ΝΑ ΑΛΛΑΞΟΥΝ ΣΥΜΠΕΡΙΦΟΡΑ ΚΑΙ ΝΑ ΚΑΤΑΝΟΗΣΟΥΝ ΤΑ ΟΦΕΛΗ της αλλαγής.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6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cs typeface="Segoe UI Semilight" panose="020B0402040204020203" pitchFamily="34" charset="0"/>
              </a:rPr>
              <a:t>ΠΩΣ ΜΠΟΡΕΙ ΑΥΤΟ ΝΑ ΣΥΜΒΕΙ;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6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dirty="0">
                <a:cs typeface="Segoe UI Semilight" panose="020B0402040204020203" pitchFamily="34" charset="0"/>
              </a:rPr>
              <a:t>Η </a:t>
            </a:r>
            <a:r>
              <a:rPr lang="el-GR" sz="1600" b="1" dirty="0">
                <a:cs typeface="Segoe UI Semilight" panose="020B0402040204020203" pitchFamily="34" charset="0"/>
              </a:rPr>
              <a:t>ενεργειακή συμπεριφορά </a:t>
            </a:r>
            <a:r>
              <a:rPr lang="el-GR" sz="1200" dirty="0">
                <a:cs typeface="Segoe UI Semilight" panose="020B0402040204020203" pitchFamily="34" charset="0"/>
              </a:rPr>
              <a:t>μπορεί να αλλάξει είτε μέσω μιας </a:t>
            </a:r>
            <a:r>
              <a:rPr lang="el-GR" sz="2000" dirty="0">
                <a:cs typeface="Segoe UI Semilight" panose="020B0402040204020203" pitchFamily="34" charset="0"/>
              </a:rPr>
              <a:t>επένδυσης</a:t>
            </a:r>
            <a:r>
              <a:rPr lang="el-GR" sz="1600" dirty="0">
                <a:cs typeface="Segoe UI Semilight" panose="020B0402040204020203" pitchFamily="34" charset="0"/>
              </a:rPr>
              <a:t> </a:t>
            </a:r>
            <a:r>
              <a:rPr lang="el-GR" sz="1200" dirty="0">
                <a:cs typeface="Segoe UI Semilight" panose="020B0402040204020203" pitchFamily="34" charset="0"/>
              </a:rPr>
              <a:t>είτε μέσω της </a:t>
            </a:r>
            <a:r>
              <a:rPr lang="el-GR" sz="1600" dirty="0">
                <a:cs typeface="Segoe UI Semilight" panose="020B0402040204020203" pitchFamily="34" charset="0"/>
              </a:rPr>
              <a:t> </a:t>
            </a:r>
            <a:r>
              <a:rPr lang="el-GR" sz="2000" dirty="0">
                <a:cs typeface="Segoe UI Semilight" panose="020B0402040204020203" pitchFamily="34" charset="0"/>
              </a:rPr>
              <a:t>συνηθισμένης συμπεριφοράς</a:t>
            </a:r>
            <a:r>
              <a:rPr lang="el-GR" sz="1600" dirty="0">
                <a:cs typeface="Segoe UI Semilight" panose="020B0402040204020203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6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dirty="0">
                <a:cs typeface="Segoe UI Semilight" panose="020B0402040204020203" pitchFamily="34" charset="0"/>
              </a:rPr>
              <a:t>Η </a:t>
            </a:r>
            <a:r>
              <a:rPr lang="el-GR" sz="1600" b="1" dirty="0">
                <a:cs typeface="Segoe UI Semilight" panose="020B0402040204020203" pitchFamily="34" charset="0"/>
              </a:rPr>
              <a:t>επένδυση</a:t>
            </a:r>
            <a:r>
              <a:rPr lang="el-GR" sz="1600" dirty="0">
                <a:cs typeface="Segoe UI Semilight" panose="020B0402040204020203" pitchFamily="34" charset="0"/>
              </a:rPr>
              <a:t> αφορά τυπικά την </a:t>
            </a:r>
            <a:r>
              <a:rPr lang="el-GR" sz="1600" i="1" dirty="0">
                <a:cs typeface="Segoe UI Semilight" panose="020B0402040204020203" pitchFamily="34" charset="0"/>
              </a:rPr>
              <a:t>υιοθέτηση μιας νέας τεχνολογίας, ίσως και την αγορά μιας νέας συσκευής.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600" i="1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dirty="0">
                <a:cs typeface="Segoe UI Semilight" panose="020B0402040204020203" pitchFamily="34" charset="0"/>
              </a:rPr>
              <a:t>Η </a:t>
            </a:r>
            <a:r>
              <a:rPr lang="el-GR" sz="1600" b="1" dirty="0">
                <a:cs typeface="Segoe UI Semilight" panose="020B0402040204020203" pitchFamily="34" charset="0"/>
              </a:rPr>
              <a:t>συνηθισμένη συμπεριφορά </a:t>
            </a:r>
            <a:r>
              <a:rPr lang="el-GR" sz="1600" dirty="0">
                <a:cs typeface="Segoe UI Semilight" panose="020B0402040204020203" pitchFamily="34" charset="0"/>
              </a:rPr>
              <a:t>αποτελεί μια </a:t>
            </a:r>
            <a:r>
              <a:rPr lang="el-GR" sz="1600" i="1" dirty="0">
                <a:cs typeface="Segoe UI Semilight" panose="020B0402040204020203" pitchFamily="34" charset="0"/>
              </a:rPr>
              <a:t>συνήθεια</a:t>
            </a:r>
            <a:r>
              <a:rPr lang="el-GR" sz="1600" dirty="0">
                <a:cs typeface="Segoe UI Semilight" panose="020B0402040204020203" pitchFamily="34" charset="0"/>
              </a:rPr>
              <a:t>, όπως το σβήσιμο </a:t>
            </a:r>
            <a:r>
              <a:rPr lang="el-GR" sz="1600" i="1" dirty="0">
                <a:cs typeface="Segoe UI Semilight" panose="020B0402040204020203" pitchFamily="34" charset="0"/>
              </a:rPr>
              <a:t>του φωτισμού κατά την έξοδο από ένα δωμάτιο</a:t>
            </a:r>
            <a:r>
              <a:rPr lang="el-GR" sz="1600" dirty="0">
                <a:cs typeface="Segoe UI Semilight" panose="020B0402040204020203" pitchFamily="34" charset="0"/>
              </a:rPr>
              <a:t>. </a:t>
            </a:r>
            <a:endParaRPr lang="el-GR" sz="1600" i="1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600" i="1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u="sng" dirty="0">
                <a:cs typeface="Segoe UI Semilight" panose="020B0402040204020203" pitchFamily="34" charset="0"/>
              </a:rPr>
              <a:t>Οι αλλαγές αυτής της συμπεριφοράς μπορούν να οδηγήσουν σε σημαντική εξοικονόμηση ενέργειας</a:t>
            </a:r>
            <a:r>
              <a:rPr lang="el-GR" sz="1600" dirty="0">
                <a:cs typeface="Segoe UI Semilight" panose="020B0402040204020203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97420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ΓΙΑΤΙ ΕΙΝΑΙ ΣΗΜΑΝΤΙΚΗ Η ΑΛΛΑΓΗ ΤΗΣ ΕΝΕΡΓΕΙΑΚΉΣ ΜΑΣ ΣΥΜΠΕΡΙΦΟΡΑΣ?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Εάν αφήσουμε στην άκρη όλη την επιχειρηματολογία γύρω από το περιβάλλον, την κλιματική αλλαγή και εστιάσουμε μόνο στο οικονομικό σκέλος, βλέπουμε πως: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Η χρήση της ενέργειας αποτελεί σημαντική δαπάνη των δημόσιων κτιρίων.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Μπορεί να γίνουν αλλαγές στις υποδομές ή να βελτιωθεί ο ήδη υπάρχον εξοπλισμός ή να αποκτηθεί νέος εξοπλισμός που είναι πιο αποδοτικός.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>
                <a:cs typeface="Segoe UI Semilight" panose="020B0402040204020203" pitchFamily="34" charset="0"/>
              </a:rPr>
              <a:t>Ωστόσο, αυτές οι αλλαγές συνήθως κοστίζουν αρκετά χρήματα</a:t>
            </a:r>
            <a:r>
              <a:rPr lang="el-GR" sz="1200" dirty="0">
                <a:cs typeface="Segoe UI Semilight" panose="020B0402040204020203" pitchFamily="34" charset="0"/>
              </a:rPr>
              <a:t>, ενώ μετά από μερικά χρόνια, πιθανότατα θα εμφανιστούν τα ίδια προβλήματα.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cs typeface="Segoe UI Semilight" panose="020B04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83650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cs typeface="Segoe UI Semilight" panose="020B0402040204020203" pitchFamily="34" charset="0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l-GR" sz="1200" b="1" dirty="0">
                <a:cs typeface="Segoe UI Semilight" panose="020B0402040204020203" pitchFamily="34" charset="0"/>
              </a:rPr>
              <a:t>Από την άλλη έχει καταγραφεί πως 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endParaRPr lang="en-GB" sz="1200" b="1" dirty="0">
              <a:cs typeface="Segoe UI Semilight" panose="020B0402040204020203" pitchFamily="34" charset="0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l-GR" sz="1200" dirty="0">
                <a:cs typeface="Segoe UI Semilight" panose="020B0402040204020203" pitchFamily="34" charset="0"/>
              </a:rPr>
              <a:t>Μικρές αλλαγές συμπεριφοράς κάθε ατόμου μπορούν να επιφέρουν ένα μεγάλο και σημαντικό αποτέλεσμα. 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endParaRPr lang="el-GR" sz="1200" dirty="0">
              <a:cs typeface="Segoe UI Semilight" panose="020B0402040204020203" pitchFamily="34" charset="0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l-GR" sz="1200" dirty="0">
                <a:cs typeface="Segoe UI Semilight" panose="020B0402040204020203" pitchFamily="34" charset="0"/>
              </a:rPr>
              <a:t>Η </a:t>
            </a:r>
            <a:r>
              <a:rPr lang="el-GR" dirty="0"/>
              <a:t>αλλαγή συμπεριφοράς των χρηστών ενός κτιρίου/βιομηχανίας αποτελεί τη βάση για σημαντικά επίπεδα εξοικονόμησης ενέργειας. 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endParaRPr lang="el-GR" sz="1200" dirty="0">
              <a:cs typeface="Segoe UI Semilight" panose="020B0402040204020203" pitchFamily="34" charset="0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l-GR" sz="1200" dirty="0">
                <a:cs typeface="Segoe UI Semilight" panose="020B0402040204020203" pitchFamily="34" charset="0"/>
              </a:rPr>
              <a:t>Συγκεκριμένα υπολογίζεται πως η αλλαγή ενεργειακής συμπεριφοράς μπορεί να μειώσει έως 19 % (με μία απόκλιση 5%) τη συνολική ενεργειακή κατανάλωση. 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endParaRPr lang="el-GR" sz="1200" dirty="0">
              <a:cs typeface="Segoe UI Semilight" panose="020B04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8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332176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>
                <a:cs typeface="Segoe UI Semilight" panose="020B0402040204020203" pitchFamily="34" charset="0"/>
              </a:rPr>
              <a:t>ΓΙΑΤΙ ΟΜΩΣ ΕΊΝΑΙ ΔΥΣΚΟΛΟ ΝΑ ΣΥΜΒΕΙ ΑΥΤΉ Η ΑΛΛΑΓΉ συμπεριφοράς ; ΚΑΙ ΕΙΔΙΚΑ ΣΤΟΥΣ ΧΩΡΟΥΣ ΕΡΓΑΣΙΑΣ;;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>
                <a:cs typeface="Segoe UI Semilight" panose="020B0402040204020203" pitchFamily="34" charset="0"/>
              </a:rPr>
              <a:t>Είναι γεγονός πως συχνά: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cs typeface="Segoe UI Semilight" panose="020B04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l-GR" sz="1200" b="1" dirty="0">
                <a:cs typeface="Segoe UI Semilight" panose="020B0402040204020203" pitchFamily="34" charset="0"/>
              </a:rPr>
              <a:t>Οι χρήστες των κτιρίων αυτών δεν έχουν κίνητρο </a:t>
            </a:r>
            <a:r>
              <a:rPr lang="el-GR" sz="1200" dirty="0">
                <a:cs typeface="Segoe UI Semilight" panose="020B0402040204020203" pitchFamily="34" charset="0"/>
              </a:rPr>
              <a:t>για ορθολογική χρήση της ενέργειας καθώς </a:t>
            </a:r>
            <a:r>
              <a:rPr lang="el-GR" sz="1200" b="1" dirty="0">
                <a:cs typeface="Segoe UI Semilight" panose="020B0402040204020203" pitchFamily="34" charset="0"/>
              </a:rPr>
              <a:t>δεν επωφελούνται οι ίδιοι</a:t>
            </a:r>
            <a:r>
              <a:rPr lang="el-GR" sz="1200" dirty="0">
                <a:cs typeface="Segoe UI Semilight" panose="020B0402040204020203" pitchFamily="34" charset="0"/>
              </a:rPr>
              <a:t>, αλλά εκείνοι που πληρώνουν τους λογαριασμούς.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l-GR" sz="1200" dirty="0">
                <a:cs typeface="Segoe UI Semilight" panose="020B0402040204020203" pitchFamily="34" charset="0"/>
              </a:rPr>
              <a:t>Δεν υπάρχουν άμεσα οικονομικά κίνητρα ή επιπτώσεις για την εξοικονόμηση της ενέργειας.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l-GR" sz="1200" b="1" dirty="0">
                <a:cs typeface="Segoe UI Semilight" panose="020B0402040204020203" pitchFamily="34" charset="0"/>
              </a:rPr>
              <a:t>Λόγω του (συνήθως) υψηλού αριθμού χρηστών, η ατομική προσπάθεια είναι λιγότερο εμφανής.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l-GR" sz="1200" b="1" dirty="0">
              <a:cs typeface="Segoe UI Semilight" panose="020B04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rPr>
              <a:t>Δυσκολία αξιολόγησης των αποτελεσμάτων μίας πράξης, όταν η ανατροφοδότηση είναι σε επίπεδο ομάδας.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Segoe UI Semilight" panose="020B04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l-GR" sz="1200" dirty="0">
                <a:cs typeface="Segoe UI Semilight" panose="020B0402040204020203" pitchFamily="34" charset="0"/>
              </a:rPr>
              <a:t>Έλλειψη πλήρους ή άμεσου ελέγχου λειτουργίας/ συντήρησης των συστημάτων.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cs typeface="Segoe UI Semilight" panose="020B04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9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2346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BE86-6239-4208-8A5D-D578A21D8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59049-01A4-486C-81D4-8015E84E1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376B3-7756-4242-BD73-3601104B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04/08/2021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19056-39DD-42F6-96E8-A58EB424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7FF6B-7052-4578-AC4B-559C2A4A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78282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8038-2CA0-4D0E-A07F-81210665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15855-BF6C-454A-A671-ECA2D5D79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2C72A-1C36-490D-954A-742E6197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04/08/2021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06C6C-882B-4730-B0B7-28694837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1EDCC-633C-4BB6-9747-47173E22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0956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39B7-89AF-42C5-B1E8-114CDD7D9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6A57C-ED55-4C4B-BE4D-90E8BB32C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5FC78-FEF1-4A53-857C-D82CE828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04/08/2021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8A665-C27B-48EC-90BD-EF147801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94F66-ABD5-47AB-977D-4F4070A0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10883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5AF3-9E98-4461-BD61-3E2DC65B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2E7F2-4271-403F-AA15-3155553CC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32D47-0A0E-46E9-A407-E9E4E3A6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04/08/2021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45F65-E1E0-44BD-8198-F17A7B48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A4751-F0D4-41E0-9F69-00E5532D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77781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18C6-AC4E-4B41-8F38-3B7C3307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91233-9EE5-4061-9050-32A636321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C30EF-8D6D-4AEB-99A8-404C0161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04/08/2021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42B32-B7DA-4A1A-8778-CD540CFD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0733-DD94-44A0-8675-956B296D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06901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C84B-29AC-4944-BF7D-5C5D86672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EFBD1-689D-4326-B52D-1812D79D2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F0B04-CBCD-4A67-BF38-0C064F249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7B690-C9C8-4A88-8684-389899DD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04/08/2021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51793-3172-49E9-A81C-94F894B5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7E3F3-E15C-4EBD-BF3A-D0F96AEC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1274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F021-D40A-4804-A364-C64AED89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42B07-1611-4AEB-B9F1-93C33E058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10374-3983-4042-8E1C-FA1C8686B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EB866-0C5E-4DA9-8761-B09D811E1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DC2436-78F4-4B88-82BE-EC7B02A7F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B596E-14F5-4EAE-BF0F-7BDEF72F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04/08/2021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34112F-F851-4E04-968F-3419EBC8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A1FCC-21CA-45C7-A6E4-7CF4EA80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081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BA43-1847-42C5-900B-A5C40B48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7B1F8-6BA6-4210-B9A9-222D0B2D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04/08/2021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36B7F-9522-4C66-A6E9-DAE7F61B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5D096-0201-4274-920A-0A34676C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67810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525BD-3408-42C1-A88F-FC85D424A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04/08/2021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937C6-D4F6-4950-B2B1-693DE647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EC5C0-D994-48CC-AA65-288D4A3F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84532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7141-4170-4798-8983-395D4DB3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29201-4207-46E4-984F-46F031FC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CCCE5-D834-4490-BFAB-B138E59E6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13781-76D4-45FA-9F07-A52A329A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04/08/2021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34CCD-D98B-4EE9-8472-1ED53D7D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7C43E-8493-43C1-9F63-533B4207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7995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9C2D-72CD-4A2C-8974-85BFA546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F6BD5-5C59-4DF0-A6C4-12CEDC23D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F841B-1DF4-44BC-A872-B5A713B6E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1D78C-68FA-462A-8938-D8B1F66C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04/08/2021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5DC7B-685B-43EB-A769-C8F6DC69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28043-E315-443F-BEA9-E0A72386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5378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53E7D-E4FC-408A-B040-B677D474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A8B98-D3AF-4A46-B2D4-8A667A46F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6C3EC-7EE2-476C-9329-524A38923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BA11-D6CC-4545-AB11-E1E8A7F38133}" type="datetimeFigureOut">
              <a:rPr lang="en-CY" smtClean="0"/>
              <a:t>04/08/2021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5FC-DF7D-4B58-BA8D-E35104A5D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E026-6531-41BA-B084-08744F633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87317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jp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euronet50-50max.eu/e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6E8128-6387-45C6-9035-807E2EB6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8984"/>
            <a:ext cx="12192000" cy="533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C79793-6511-4BD9-BFB7-947325031C9F}"/>
              </a:ext>
            </a:extLst>
          </p:cNvPr>
          <p:cNvSpPr txBox="1"/>
          <p:nvPr/>
        </p:nvSpPr>
        <p:spPr>
          <a:xfrm>
            <a:off x="439881" y="2432771"/>
            <a:ext cx="110836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Προτάσεις για αλλαγή συμπεριφοράς και </a:t>
            </a:r>
          </a:p>
          <a:p>
            <a:pPr algn="ctr"/>
            <a:r>
              <a:rPr lang="el-G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εξοικονόμηση ενέργειας</a:t>
            </a:r>
            <a:endParaRPr lang="en-GB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/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/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/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/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Βαβάλιου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Λάουρα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(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ΑΝΕΛ /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Living Prospects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ΕΠΕ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) – </a:t>
            </a:r>
          </a:p>
          <a:p>
            <a:pPr algn="ctr"/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Μηχανικός Χωροταξίας, Πολεοδομίας &amp; Περιφερειακής Ανάπτυξης, Μ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Sc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/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Παρασκευή, 09 Απριλίου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8D436-5F69-4521-B244-30627745E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827" y="51534"/>
            <a:ext cx="1873607" cy="1338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3183D7-AF4F-465C-A08A-419EE45D4623}"/>
              </a:ext>
            </a:extLst>
          </p:cNvPr>
          <p:cNvSpPr txBox="1"/>
          <p:nvPr/>
        </p:nvSpPr>
        <p:spPr>
          <a:xfrm>
            <a:off x="6885144" y="147135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63D83-C22D-41F0-AC51-C841FBB4E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1812"/>
            <a:ext cx="3397827" cy="2399652"/>
          </a:xfrm>
          <a:prstGeom prst="rect">
            <a:avLst/>
          </a:prstGeom>
        </p:spPr>
      </p:pic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BA8B4A8F-D967-417C-A229-7E424039854C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34073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3175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C333D-3DCE-47C7-B722-4465635B8D38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3B1B7721-FA46-4881-A54E-2CAF6D86818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CCEBE-D1BD-4ED4-963D-530A1BA364FA}"/>
              </a:ext>
            </a:extLst>
          </p:cNvPr>
          <p:cNvSpPr txBox="1"/>
          <p:nvPr/>
        </p:nvSpPr>
        <p:spPr>
          <a:xfrm>
            <a:off x="513838" y="2148795"/>
            <a:ext cx="11495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ΣΤΑΔΙΑ/ ΒΗΜΑΤΑ ΓΙΑ ΤΗΝ ΑΛΛΑΓΗ ΣΥΜΠΕΡΙΦΟΡΑΣ (1/</a:t>
            </a:r>
            <a:r>
              <a:rPr lang="en-US" sz="2400" b="1" dirty="0"/>
              <a:t>3</a:t>
            </a:r>
            <a:r>
              <a:rPr lang="el-GR" sz="2400" b="1" dirty="0"/>
              <a:t>)</a:t>
            </a:r>
            <a:endParaRPr lang="en-CY" sz="2400" b="1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DC72382-6327-4F4E-A7C7-E2AA5CE19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7" y="4456408"/>
            <a:ext cx="1353937" cy="13539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F98D75D-6BB5-446E-9EB4-B4F6A26D6F8A}"/>
              </a:ext>
            </a:extLst>
          </p:cNvPr>
          <p:cNvGrpSpPr/>
          <p:nvPr/>
        </p:nvGrpSpPr>
        <p:grpSpPr>
          <a:xfrm>
            <a:off x="2493823" y="3112055"/>
            <a:ext cx="9184339" cy="3484553"/>
            <a:chOff x="2493823" y="2700808"/>
            <a:chExt cx="9184339" cy="3484553"/>
          </a:xfrm>
        </p:grpSpPr>
        <p:sp>
          <p:nvSpPr>
            <p:cNvPr id="19" name="Content Placeholder 7">
              <a:extLst>
                <a:ext uri="{FF2B5EF4-FFF2-40B4-BE49-F238E27FC236}">
                  <a16:creationId xmlns:a16="http://schemas.microsoft.com/office/drawing/2014/main" id="{6BBE72ED-3520-4231-BBA3-303CE18126D9}"/>
                </a:ext>
              </a:extLst>
            </p:cNvPr>
            <p:cNvSpPr txBox="1">
              <a:spLocks/>
            </p:cNvSpPr>
            <p:nvPr/>
          </p:nvSpPr>
          <p:spPr>
            <a:xfrm>
              <a:off x="2514600" y="2700808"/>
              <a:ext cx="9163562" cy="13562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just">
                <a:lnSpc>
                  <a:spcPct val="150000"/>
                </a:lnSpc>
                <a:spcBef>
                  <a:spcPts val="600"/>
                </a:spcBef>
                <a:buFont typeface="Wingdings" panose="05000000000000000000" pitchFamily="2" charset="2"/>
                <a:buChar char="q"/>
              </a:pPr>
              <a:r>
                <a:rPr lang="el-GR" sz="2000" b="1" dirty="0">
                  <a:cs typeface="Segoe UI Semilight" panose="020B0402040204020203" pitchFamily="34" charset="0"/>
                </a:rPr>
                <a:t>Επικοινωνία &amp; Δέσμευση</a:t>
              </a:r>
            </a:p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endParaRPr lang="el-GR" sz="2000" b="1" dirty="0">
                <a:cs typeface="Segoe UI Semilight" panose="020B0402040204020203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endParaRPr lang="el-GR" sz="2000" dirty="0">
                <a:cs typeface="Segoe UI Semilight" panose="020B0402040204020203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endParaRPr lang="el-GR" sz="2000" dirty="0">
                <a:cs typeface="Segoe UI Semilight" panose="020B04020402040202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EDD6F1-7F12-47F5-BC97-0D6DD5FB70D0}"/>
                </a:ext>
              </a:extLst>
            </p:cNvPr>
            <p:cNvSpPr txBox="1"/>
            <p:nvPr/>
          </p:nvSpPr>
          <p:spPr>
            <a:xfrm>
              <a:off x="2840736" y="3133727"/>
              <a:ext cx="857097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l-GR" dirty="0">
                  <a:cs typeface="Segoe UI Semilight" panose="020B0402040204020203" pitchFamily="34" charset="0"/>
                </a:rPr>
                <a:t>Ενημέρωση &amp; προώθηση, κατάρτιση, προσωπικές συμβουλές, συγκριτική αξιολόγηση, δέσμευση, καθορισμός στόχων, επισήμανση, προτροπές, </a:t>
              </a:r>
              <a:r>
                <a:rPr lang="el-GR" dirty="0" err="1">
                  <a:cs typeface="Segoe UI Semilight" panose="020B0402040204020203" pitchFamily="34" charset="0"/>
                </a:rPr>
                <a:t>μοντελοποίηση</a:t>
              </a:r>
              <a:r>
                <a:rPr lang="el-GR" dirty="0">
                  <a:cs typeface="Segoe UI Semilight" panose="020B0402040204020203" pitchFamily="34" charset="0"/>
                </a:rPr>
                <a:t>, ανατροφοδότηση.</a:t>
              </a:r>
            </a:p>
          </p:txBody>
        </p:sp>
        <p:sp>
          <p:nvSpPr>
            <p:cNvPr id="25" name="Content Placeholder 7">
              <a:extLst>
                <a:ext uri="{FF2B5EF4-FFF2-40B4-BE49-F238E27FC236}">
                  <a16:creationId xmlns:a16="http://schemas.microsoft.com/office/drawing/2014/main" id="{7DCA4FA8-2EE8-498E-B90E-EC721CA55FC0}"/>
                </a:ext>
              </a:extLst>
            </p:cNvPr>
            <p:cNvSpPr txBox="1">
              <a:spLocks/>
            </p:cNvSpPr>
            <p:nvPr/>
          </p:nvSpPr>
          <p:spPr>
            <a:xfrm>
              <a:off x="2514600" y="3984203"/>
              <a:ext cx="9163562" cy="5005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just">
                <a:lnSpc>
                  <a:spcPct val="150000"/>
                </a:lnSpc>
                <a:spcBef>
                  <a:spcPts val="600"/>
                </a:spcBef>
                <a:buFont typeface="Wingdings" panose="05000000000000000000" pitchFamily="2" charset="2"/>
                <a:buChar char="q"/>
              </a:pPr>
              <a:r>
                <a:rPr lang="el-GR" sz="2000" b="1" dirty="0">
                  <a:cs typeface="Segoe UI Semilight" panose="020B0402040204020203" pitchFamily="34" charset="0"/>
                </a:rPr>
                <a:t>Οικονομικά κίνητρα &amp; αντικίνητρα</a:t>
              </a:r>
            </a:p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endParaRPr lang="el-GR" sz="2000" b="1" dirty="0">
                <a:cs typeface="Segoe UI Semilight" panose="020B0402040204020203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endParaRPr lang="el-GR" sz="2000" b="1" dirty="0">
                <a:cs typeface="Segoe UI Semilight" panose="020B04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194D5D-E1F5-4FDD-8FAF-0A4B546BC76E}"/>
                </a:ext>
              </a:extLst>
            </p:cNvPr>
            <p:cNvSpPr txBox="1"/>
            <p:nvPr/>
          </p:nvSpPr>
          <p:spPr>
            <a:xfrm>
              <a:off x="2837129" y="4456408"/>
              <a:ext cx="857097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l-GR" dirty="0">
                  <a:cs typeface="Segoe UI Semilight" panose="020B0402040204020203" pitchFamily="34" charset="0"/>
                </a:rPr>
                <a:t>Επιδοτήσεις, εισφορές, προσαυξήσεις, φόροι, επιδόματα, φορολογικές διαφοροποιήσεις, επιστροφές φόρων, χρηματοπιστωτικά μέσα όπως άτοκα δάνεια, ανταμοιβές και ποινές.</a:t>
              </a:r>
            </a:p>
          </p:txBody>
        </p:sp>
        <p:sp>
          <p:nvSpPr>
            <p:cNvPr id="27" name="Content Placeholder 7">
              <a:extLst>
                <a:ext uri="{FF2B5EF4-FFF2-40B4-BE49-F238E27FC236}">
                  <a16:creationId xmlns:a16="http://schemas.microsoft.com/office/drawing/2014/main" id="{FF45F063-25A5-47E4-B5EE-708B74A653D2}"/>
                </a:ext>
              </a:extLst>
            </p:cNvPr>
            <p:cNvSpPr txBox="1">
              <a:spLocks/>
            </p:cNvSpPr>
            <p:nvPr/>
          </p:nvSpPr>
          <p:spPr>
            <a:xfrm>
              <a:off x="2493823" y="5343824"/>
              <a:ext cx="9163562" cy="5005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just">
                <a:lnSpc>
                  <a:spcPct val="150000"/>
                </a:lnSpc>
                <a:spcBef>
                  <a:spcPts val="600"/>
                </a:spcBef>
                <a:buFont typeface="Wingdings" panose="05000000000000000000" pitchFamily="2" charset="2"/>
                <a:buChar char="q"/>
              </a:pPr>
              <a:r>
                <a:rPr lang="el-GR" sz="2000" b="1" dirty="0">
                  <a:cs typeface="Segoe UI Semilight" panose="020B0402040204020203" pitchFamily="34" charset="0"/>
                </a:rPr>
                <a:t>Νομοθεσία</a:t>
              </a:r>
            </a:p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endParaRPr lang="el-GR" sz="2000" b="1" dirty="0">
                <a:cs typeface="Segoe UI Semilight" panose="020B0402040204020203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endParaRPr lang="el-GR" sz="2000" b="1" dirty="0">
                <a:cs typeface="Segoe UI Semilight" panose="020B040204020402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06246C-8E71-49BF-9262-D593E3798B64}"/>
                </a:ext>
              </a:extLst>
            </p:cNvPr>
            <p:cNvSpPr txBox="1"/>
            <p:nvPr/>
          </p:nvSpPr>
          <p:spPr>
            <a:xfrm>
              <a:off x="2840736" y="5816029"/>
              <a:ext cx="85709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l-GR" dirty="0">
                  <a:cs typeface="Segoe UI Semilight" panose="020B0402040204020203" pitchFamily="34" charset="0"/>
                </a:rPr>
                <a:t>Γενικοί νόμοι και κανόνες, ειδικές εξαιρέσεις, συμβάσεις και συμφωνίες.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50444DB-5F64-4533-8937-35D79FBFB211}"/>
              </a:ext>
            </a:extLst>
          </p:cNvPr>
          <p:cNvSpPr txBox="1"/>
          <p:nvPr/>
        </p:nvSpPr>
        <p:spPr>
          <a:xfrm>
            <a:off x="513836" y="2694575"/>
            <a:ext cx="11823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cs typeface="Segoe UI Semilight" panose="020B0402040204020203" pitchFamily="34" charset="0"/>
              </a:rPr>
              <a:t>ΠΩΣ ΜΠΟΡΟΥΝ ΝΑ ΞΕΠΕΡΑΣΤΟΥΝ ΟΙ ΠΡΟΚΛΗΣΕΙΣ;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909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C333D-3DCE-47C7-B722-4465635B8D38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3B1B7721-FA46-4881-A54E-2CAF6D86818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CCEBE-D1BD-4ED4-963D-530A1BA364FA}"/>
              </a:ext>
            </a:extLst>
          </p:cNvPr>
          <p:cNvSpPr txBox="1"/>
          <p:nvPr/>
        </p:nvSpPr>
        <p:spPr>
          <a:xfrm>
            <a:off x="513838" y="2148794"/>
            <a:ext cx="1128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ΣΤΑΔΙΑ/ ΒΗΜΑΤΑ ΓΙΑ ΤΗΝ ΑΛΛΑΓΗ ΣΥΜΠΕΡΙΦΟΡΑΣ (2/</a:t>
            </a:r>
            <a:r>
              <a:rPr lang="en-US" sz="2400" b="1" dirty="0"/>
              <a:t>3</a:t>
            </a:r>
            <a:r>
              <a:rPr lang="el-GR" sz="2400" b="1" dirty="0"/>
              <a:t>)</a:t>
            </a:r>
            <a:endParaRPr lang="en-CY" sz="2400" b="1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6BBE72ED-3520-4231-BBA3-303CE18126D9}"/>
              </a:ext>
            </a:extLst>
          </p:cNvPr>
          <p:cNvSpPr txBox="1">
            <a:spLocks/>
          </p:cNvSpPr>
          <p:nvPr/>
        </p:nvSpPr>
        <p:spPr>
          <a:xfrm>
            <a:off x="2634022" y="3658124"/>
            <a:ext cx="7760044" cy="898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cs typeface="Segoe UI Semilight" panose="020B0402040204020203" pitchFamily="34" charset="0"/>
              </a:rPr>
              <a:t>Ενδιαφέρομαι; </a:t>
            </a:r>
          </a:p>
          <a:p>
            <a:pPr lvl="1" algn="l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cs typeface="Segoe UI Semilight" panose="020B0402040204020203" pitchFamily="34" charset="0"/>
              </a:rPr>
              <a:t>[</a:t>
            </a:r>
            <a:r>
              <a:rPr lang="el-GR" sz="1800" dirty="0">
                <a:cs typeface="Segoe UI Semilight" panose="020B0402040204020203" pitchFamily="34" charset="0"/>
              </a:rPr>
              <a:t>ΚΙΝΗΤΡΑ – ΠΑΡΑΓΟΝΤΕΣ ΠΟΥ ΠΑΡΑΚΙΝΟΥΝ ΤΗΝ ΑΛΛΑΓΗ ΣΥΜΠΕΡΙΦΟΡΑΣ</a:t>
            </a:r>
            <a:r>
              <a:rPr lang="en-US" sz="1800" dirty="0">
                <a:cs typeface="Segoe UI Semilight" panose="020B0402040204020203" pitchFamily="34" charset="0"/>
              </a:rPr>
              <a:t>]</a:t>
            </a:r>
          </a:p>
          <a:p>
            <a:pPr marL="285750" indent="-285750" algn="l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l-GR" sz="1800" dirty="0">
              <a:cs typeface="Segoe UI Semilight" panose="020B0402040204020203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l-GR" sz="1800" dirty="0">
              <a:cs typeface="Segoe UI Semilight" panose="020B0402040204020203" pitchFamily="34" charset="0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endParaRPr lang="el-GR" sz="1800" dirty="0">
              <a:cs typeface="Segoe UI Semilight" panose="020B0402040204020203" pitchFamily="34" charset="0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endParaRPr lang="el-GR" sz="1800" dirty="0">
              <a:cs typeface="Segoe UI Semilight" panose="020B0402040204020203" pitchFamily="34" charset="0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endParaRPr lang="el-GR" sz="2000" dirty="0">
              <a:cs typeface="Segoe UI Semilight" panose="020B0402040204020203" pitchFamily="34" charset="0"/>
            </a:endParaRP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7DCA4FA8-2EE8-498E-B90E-EC721CA55FC0}"/>
              </a:ext>
            </a:extLst>
          </p:cNvPr>
          <p:cNvSpPr txBox="1">
            <a:spLocks/>
          </p:cNvSpPr>
          <p:nvPr/>
        </p:nvSpPr>
        <p:spPr>
          <a:xfrm>
            <a:off x="2634022" y="4491237"/>
            <a:ext cx="9334201" cy="898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cs typeface="Segoe UI Semilight" panose="020B0402040204020203" pitchFamily="34" charset="0"/>
              </a:rPr>
              <a:t>Μπορώ να υιοθετήσω τη συμπεριφορά;</a:t>
            </a:r>
          </a:p>
          <a:p>
            <a:pPr lvl="1" algn="l">
              <a:lnSpc>
                <a:spcPct val="150000"/>
              </a:lnSpc>
              <a:spcBef>
                <a:spcPts val="0"/>
              </a:spcBef>
            </a:pPr>
            <a:r>
              <a:rPr lang="el-GR" sz="1800" dirty="0">
                <a:cs typeface="Segoe UI Semilight" panose="020B0402040204020203" pitchFamily="34" charset="0"/>
              </a:rPr>
              <a:t> [ΙΚΑΝΟΤΗΤΑ – ΠΑΡΑΓΟΝΤΕΣ ΠΟΥ ΕΝΕΡΓΡΟΠΟΙΟΥΝ ΤΗΝ ΑΛΛΑΓΗ ΣΥΜΠΕΡΙΦΟΡΑΣ]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endParaRPr lang="el-GR" sz="1800" dirty="0">
              <a:cs typeface="Segoe UI Semilight" panose="020B0402040204020203" pitchFamily="34" charset="0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endParaRPr lang="el-GR" sz="1800" dirty="0">
              <a:cs typeface="Segoe UI Semilight" panose="020B0402040204020203" pitchFamily="34" charset="0"/>
            </a:endParaRP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BED17387-81C3-4D78-B935-A7AF1F1EBE9B}"/>
              </a:ext>
            </a:extLst>
          </p:cNvPr>
          <p:cNvSpPr txBox="1">
            <a:spLocks/>
          </p:cNvSpPr>
          <p:nvPr/>
        </p:nvSpPr>
        <p:spPr>
          <a:xfrm>
            <a:off x="2634022" y="5349897"/>
            <a:ext cx="9334201" cy="923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800" dirty="0"/>
              <a:t>Οι άλλοι τι θα σκεφτούν με την συμπεριφορά μου;</a:t>
            </a:r>
          </a:p>
          <a:p>
            <a:pPr lvl="1" algn="l">
              <a:lnSpc>
                <a:spcPct val="150000"/>
              </a:lnSpc>
              <a:spcBef>
                <a:spcPts val="0"/>
              </a:spcBef>
            </a:pPr>
            <a:r>
              <a:rPr lang="el-GR" sz="1800" dirty="0"/>
              <a:t> [ΕΝΙΣΧΥΣΗ – ΕΝΙΣΧΥΤΙΚΟΙ ΠΑΡΑΓΟΝΤΕΣ]</a:t>
            </a:r>
            <a:r>
              <a:rPr lang="en-GB" sz="1800" dirty="0"/>
              <a:t> </a:t>
            </a:r>
            <a:endParaRPr lang="el-GR" sz="1800" dirty="0">
              <a:cs typeface="Segoe UI Semilight" panose="020B04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E93062-5572-4CCE-9DB5-ACA2A1C96DAC}"/>
              </a:ext>
            </a:extLst>
          </p:cNvPr>
          <p:cNvSpPr txBox="1"/>
          <p:nvPr/>
        </p:nvSpPr>
        <p:spPr>
          <a:xfrm>
            <a:off x="562307" y="3049533"/>
            <a:ext cx="5022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/>
              <a:t>Σύμφωνα με τους</a:t>
            </a:r>
            <a:r>
              <a:rPr lang="en-GB" sz="1600" dirty="0"/>
              <a:t> Fishbein </a:t>
            </a:r>
            <a:r>
              <a:rPr lang="el-GR" sz="1600" dirty="0"/>
              <a:t>&amp; </a:t>
            </a:r>
            <a:r>
              <a:rPr lang="en-GB" sz="1600" dirty="0"/>
              <a:t>Ajzen 2010</a:t>
            </a:r>
            <a:endParaRPr lang="el-GR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046147-307D-43B2-9DE6-A9CC57DDE0EE}"/>
              </a:ext>
            </a:extLst>
          </p:cNvPr>
          <p:cNvSpPr txBox="1"/>
          <p:nvPr/>
        </p:nvSpPr>
        <p:spPr>
          <a:xfrm>
            <a:off x="562307" y="2721105"/>
            <a:ext cx="5646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cs typeface="Segoe UI Semilight" panose="020B0402040204020203" pitchFamily="34" charset="0"/>
              </a:rPr>
              <a:t>ΤΙ ΑΠΟΤΕΛΕΙ ΚΙΝΗΤΡΟ ΓΙΑ ΤΗΝ «ΑΛΛΑΓΗ»;</a:t>
            </a:r>
            <a:endParaRPr lang="en-US" sz="2000" b="1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8AC18B0-C0BB-4224-A5ED-D7AE47BAE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7" y="4456408"/>
            <a:ext cx="1353937" cy="13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1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0E82F6DF-27C5-49EE-907E-E9F071277AF7}"/>
              </a:ext>
            </a:extLst>
          </p:cNvPr>
          <p:cNvGrpSpPr/>
          <p:nvPr/>
        </p:nvGrpSpPr>
        <p:grpSpPr>
          <a:xfrm>
            <a:off x="1697883" y="2901560"/>
            <a:ext cx="10246962" cy="3688419"/>
            <a:chOff x="1968595" y="2803521"/>
            <a:chExt cx="10246962" cy="368841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4A50E6E-6219-4055-8C5B-8903004EBBB8}"/>
                </a:ext>
              </a:extLst>
            </p:cNvPr>
            <p:cNvGrpSpPr/>
            <p:nvPr/>
          </p:nvGrpSpPr>
          <p:grpSpPr>
            <a:xfrm>
              <a:off x="1968595" y="2960839"/>
              <a:ext cx="8063605" cy="3531101"/>
              <a:chOff x="1641064" y="3156032"/>
              <a:chExt cx="7739157" cy="3389023"/>
            </a:xfrm>
          </p:grpSpPr>
          <p:pic>
            <p:nvPicPr>
              <p:cNvPr id="16" name="Picture 15" descr="Diagram&#10;&#10;Description automatically generated">
                <a:extLst>
                  <a:ext uri="{FF2B5EF4-FFF2-40B4-BE49-F238E27FC236}">
                    <a16:creationId xmlns:a16="http://schemas.microsoft.com/office/drawing/2014/main" id="{BAF81777-5FD6-43EE-9B5C-9D838A7EE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1064" y="3156032"/>
                <a:ext cx="7264866" cy="3389023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6C44F5-A60F-47CD-9568-7BE944180639}"/>
                  </a:ext>
                </a:extLst>
              </p:cNvPr>
              <p:cNvSpPr txBox="1"/>
              <p:nvPr/>
            </p:nvSpPr>
            <p:spPr>
              <a:xfrm>
                <a:off x="1951834" y="5982817"/>
                <a:ext cx="2887863" cy="3013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l-GR" sz="1600" b="1" dirty="0">
                    <a:cs typeface="Segoe UI Semilight" panose="020B0402040204020203" pitchFamily="34" charset="0"/>
                  </a:rPr>
                  <a:t>Κατανόηση του προβλήματος</a:t>
                </a:r>
                <a:endParaRPr lang="en-GB" sz="1600" b="1" dirty="0">
                  <a:cs typeface="Segoe UI Semilight" panose="020B0402040204020203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A95A7C-70A0-43BC-BD80-F9BE091D6D99}"/>
                  </a:ext>
                </a:extLst>
              </p:cNvPr>
              <p:cNvSpPr txBox="1"/>
              <p:nvPr/>
            </p:nvSpPr>
            <p:spPr>
              <a:xfrm>
                <a:off x="3567605" y="5668885"/>
                <a:ext cx="2887863" cy="3139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en-GB" sz="1600" b="1" dirty="0">
                  <a:solidFill>
                    <a:schemeClr val="accent6"/>
                  </a:solidFill>
                  <a:cs typeface="Segoe UI Semilight" panose="020B0402040204020203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E1CB3D5-FE9C-4959-A14C-39636F70B20C}"/>
                  </a:ext>
                </a:extLst>
              </p:cNvPr>
              <p:cNvSpPr txBox="1"/>
              <p:nvPr/>
            </p:nvSpPr>
            <p:spPr>
              <a:xfrm>
                <a:off x="5137325" y="5246393"/>
                <a:ext cx="2887863" cy="3139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en-GB" sz="1600" b="1" dirty="0">
                  <a:solidFill>
                    <a:schemeClr val="accent6"/>
                  </a:solidFill>
                  <a:cs typeface="Segoe UI Semilight" panose="020B0402040204020203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106DEB-0AD5-4634-B025-B8F3A2534F41}"/>
                  </a:ext>
                </a:extLst>
              </p:cNvPr>
              <p:cNvSpPr txBox="1"/>
              <p:nvPr/>
            </p:nvSpPr>
            <p:spPr>
              <a:xfrm>
                <a:off x="6581257" y="4247542"/>
                <a:ext cx="1976004" cy="3139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en-GB" sz="1600" b="1" dirty="0">
                  <a:solidFill>
                    <a:schemeClr val="accent6"/>
                  </a:solidFill>
                  <a:cs typeface="Segoe UI Semilight" panose="020B0402040204020203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64CF2B0-BF8A-4551-8EE8-71519841E485}"/>
                  </a:ext>
                </a:extLst>
              </p:cNvPr>
              <p:cNvSpPr txBox="1"/>
              <p:nvPr/>
            </p:nvSpPr>
            <p:spPr>
              <a:xfrm>
                <a:off x="7404217" y="3841455"/>
                <a:ext cx="1976004" cy="3139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en-GB" sz="1600" b="1" dirty="0">
                  <a:solidFill>
                    <a:schemeClr val="accent6"/>
                  </a:solidFill>
                  <a:cs typeface="Segoe UI Semilight" panose="020B0402040204020203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1B90D4-8840-4AF3-8DB4-4FD1BD897AE4}"/>
                </a:ext>
              </a:extLst>
            </p:cNvPr>
            <p:cNvSpPr txBox="1"/>
            <p:nvPr/>
          </p:nvSpPr>
          <p:spPr>
            <a:xfrm>
              <a:off x="4843658" y="5438319"/>
              <a:ext cx="3008931" cy="313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el-GR" sz="1600" b="1" dirty="0">
                  <a:cs typeface="Segoe UI Semilight" panose="020B0402040204020203" pitchFamily="34" charset="0"/>
                </a:rPr>
                <a:t>Εκπαίδευση – Ευαισθητοποίηση</a:t>
              </a:r>
              <a:endParaRPr lang="en-GB" sz="1600" b="1" dirty="0">
                <a:cs typeface="Segoe UI Semilight" panose="020B0402040204020203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9F5C89-9846-4668-8811-E92E1F9A8BCF}"/>
                </a:ext>
              </a:extLst>
            </p:cNvPr>
            <p:cNvSpPr txBox="1"/>
            <p:nvPr/>
          </p:nvSpPr>
          <p:spPr>
            <a:xfrm>
              <a:off x="6310068" y="4711791"/>
              <a:ext cx="3008931" cy="313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el-GR" sz="1600" b="1" dirty="0">
                  <a:cs typeface="Segoe UI Semilight" panose="020B0402040204020203" pitchFamily="34" charset="0"/>
                </a:rPr>
                <a:t>Προετοιμασία – Προτάσεις </a:t>
              </a:r>
              <a:endParaRPr lang="en-GB" sz="1600" b="1" dirty="0">
                <a:cs typeface="Segoe UI Semilight" panose="020B0402040204020203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99D44E7-1FC6-4AAB-BFE9-1323ADA0F4E4}"/>
                </a:ext>
              </a:extLst>
            </p:cNvPr>
            <p:cNvSpPr txBox="1"/>
            <p:nvPr/>
          </p:nvSpPr>
          <p:spPr>
            <a:xfrm>
              <a:off x="7490692" y="3845124"/>
              <a:ext cx="3008931" cy="313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el-GR" sz="1600" b="1" dirty="0">
                  <a:cs typeface="Segoe UI Semilight" panose="020B0402040204020203" pitchFamily="34" charset="0"/>
                </a:rPr>
                <a:t>Δράση – Ήπια Μέτρα</a:t>
              </a:r>
              <a:endParaRPr lang="en-GB" sz="1600" b="1" dirty="0">
                <a:cs typeface="Segoe UI Semilight" panose="020B04020402040202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31DF056-CB12-46A8-89A0-E2211CFEE905}"/>
                </a:ext>
              </a:extLst>
            </p:cNvPr>
            <p:cNvSpPr txBox="1"/>
            <p:nvPr/>
          </p:nvSpPr>
          <p:spPr>
            <a:xfrm>
              <a:off x="9206626" y="3217770"/>
              <a:ext cx="3008931" cy="313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el-GR" sz="1600" b="1" dirty="0">
                  <a:cs typeface="Segoe UI Semilight" panose="020B0402040204020203" pitchFamily="34" charset="0"/>
                </a:rPr>
                <a:t>Διατήρηση - Διάδοση</a:t>
              </a:r>
              <a:endParaRPr lang="en-GB" sz="1600" b="1" dirty="0">
                <a:cs typeface="Segoe UI Semilight" panose="020B04020402040202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A986A9-2B05-4F85-9B66-DEDCC872DC4E}"/>
                </a:ext>
              </a:extLst>
            </p:cNvPr>
            <p:cNvSpPr txBox="1"/>
            <p:nvPr/>
          </p:nvSpPr>
          <p:spPr>
            <a:xfrm>
              <a:off x="2937176" y="5060566"/>
              <a:ext cx="514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1</a:t>
              </a:r>
              <a:endParaRPr lang="en-US" b="1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3311FE1-3373-423B-9312-EB4675619450}"/>
                </a:ext>
              </a:extLst>
            </p:cNvPr>
            <p:cNvSpPr txBox="1"/>
            <p:nvPr/>
          </p:nvSpPr>
          <p:spPr>
            <a:xfrm>
              <a:off x="4401631" y="4826626"/>
              <a:ext cx="514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2</a:t>
              </a:r>
              <a:endParaRPr lang="en-US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F8205D-3F51-43B3-9B16-6EAB613DD81B}"/>
                </a:ext>
              </a:extLst>
            </p:cNvPr>
            <p:cNvSpPr txBox="1"/>
            <p:nvPr/>
          </p:nvSpPr>
          <p:spPr>
            <a:xfrm>
              <a:off x="5743551" y="4153050"/>
              <a:ext cx="514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3</a:t>
              </a:r>
              <a:endParaRPr lang="en-US" b="1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21441B-4D21-4ED8-A226-86D32358975D}"/>
                </a:ext>
              </a:extLst>
            </p:cNvPr>
            <p:cNvSpPr txBox="1"/>
            <p:nvPr/>
          </p:nvSpPr>
          <p:spPr>
            <a:xfrm>
              <a:off x="7144817" y="3191973"/>
              <a:ext cx="514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4</a:t>
              </a:r>
              <a:endParaRPr lang="en-US" b="1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5CDEDB6-4DB3-4D20-BD36-1CD9143D307F}"/>
                </a:ext>
              </a:extLst>
            </p:cNvPr>
            <p:cNvSpPr txBox="1"/>
            <p:nvPr/>
          </p:nvSpPr>
          <p:spPr>
            <a:xfrm>
              <a:off x="8554517" y="2803521"/>
              <a:ext cx="514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5</a:t>
              </a:r>
              <a:endParaRPr lang="en-US" b="1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C333D-3DCE-47C7-B722-4465635B8D38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3B1B7721-FA46-4881-A54E-2CAF6D868181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C0CAE48-1CB6-4EB8-8D0B-146DB994E65C}"/>
              </a:ext>
            </a:extLst>
          </p:cNvPr>
          <p:cNvSpPr txBox="1"/>
          <p:nvPr/>
        </p:nvSpPr>
        <p:spPr>
          <a:xfrm>
            <a:off x="508250" y="2762629"/>
            <a:ext cx="575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cs typeface="Segoe UI Semilight" panose="020B0402040204020203" pitchFamily="34" charset="0"/>
              </a:rPr>
              <a:t>ΥΠΟΔΕΙΓΜΑ ΣΤΑΔΙΩΝ </a:t>
            </a:r>
            <a:r>
              <a:rPr lang="el-GR" sz="2000" b="1" dirty="0">
                <a:cs typeface="Segoe UI Semilight" panose="020B0402040204020203" pitchFamily="34" charset="0"/>
              </a:rPr>
              <a:t>ΑΛΛΑΓΗΣ</a:t>
            </a:r>
            <a:r>
              <a:rPr lang="el-GR" b="1" dirty="0">
                <a:cs typeface="Segoe UI Semilight" panose="020B0402040204020203" pitchFamily="34" charset="0"/>
              </a:rPr>
              <a:t> (</a:t>
            </a:r>
            <a:r>
              <a:rPr lang="en-US" b="1" dirty="0">
                <a:cs typeface="Segoe UI Semilight" panose="020B0402040204020203" pitchFamily="34" charset="0"/>
              </a:rPr>
              <a:t>Stages of Change model)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E23A2E-0DE3-4196-B961-9B13ED3754C8}"/>
              </a:ext>
            </a:extLst>
          </p:cNvPr>
          <p:cNvSpPr txBox="1"/>
          <p:nvPr/>
        </p:nvSpPr>
        <p:spPr>
          <a:xfrm>
            <a:off x="513838" y="2148794"/>
            <a:ext cx="1128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ΣΤΑΔΙΑ/ ΒΗΜΑΤΑ ΓΙΑ ΤΗΝ ΑΛΛΑΓΗ ΣΥΜΠΕΡΙΦΟΡΑΣ (</a:t>
            </a:r>
            <a:r>
              <a:rPr lang="en-US" sz="2400" b="1" dirty="0"/>
              <a:t>3</a:t>
            </a:r>
            <a:r>
              <a:rPr lang="el-GR" sz="2400" b="1" dirty="0"/>
              <a:t>/</a:t>
            </a:r>
            <a:r>
              <a:rPr lang="en-US" sz="2400" b="1" dirty="0"/>
              <a:t>3</a:t>
            </a:r>
            <a:r>
              <a:rPr lang="el-GR" sz="2400" b="1" dirty="0"/>
              <a:t>)</a:t>
            </a:r>
            <a:endParaRPr lang="en-CY" sz="2400" b="1" dirty="0"/>
          </a:p>
        </p:txBody>
      </p:sp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E57FD72-8557-4272-9212-BE4D1C5597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7" y="4456408"/>
            <a:ext cx="1353937" cy="13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9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C333D-3DCE-47C7-B722-4465635B8D38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3B1B7721-FA46-4881-A54E-2CAF6D86818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CCEBE-D1BD-4ED4-963D-530A1BA364FA}"/>
              </a:ext>
            </a:extLst>
          </p:cNvPr>
          <p:cNvSpPr txBox="1"/>
          <p:nvPr/>
        </p:nvSpPr>
        <p:spPr>
          <a:xfrm>
            <a:off x="513838" y="2148794"/>
            <a:ext cx="1102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 "/>
                <a:cs typeface="Segoe UI Semilight" panose="020B0402040204020203" pitchFamily="34" charset="0"/>
              </a:rPr>
              <a:t>ΠΡΟΤΑΣΕΙΣ ΓΙΑ ΑΛΛΑΓΗ ΣΥΜΠΕΡΙΦΟΡΑΣ ΣΤΟΥΣ ΧΩΡΟΥΣ ΕΡΓΑΣΙΑΣ </a:t>
            </a:r>
            <a:r>
              <a:rPr lang="el-GR" sz="2400" b="1" dirty="0"/>
              <a:t>(</a:t>
            </a:r>
            <a:r>
              <a:rPr lang="en-US" sz="2400" b="1" dirty="0"/>
              <a:t>1</a:t>
            </a:r>
            <a:r>
              <a:rPr lang="el-GR" sz="2400" b="1" dirty="0"/>
              <a:t>/3)</a:t>
            </a:r>
            <a:endParaRPr lang="en-CY" sz="2400" b="1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DC3FBF24-0AF4-43CF-A955-F40797DDB785}"/>
              </a:ext>
            </a:extLst>
          </p:cNvPr>
          <p:cNvSpPr txBox="1">
            <a:spLocks/>
          </p:cNvSpPr>
          <p:nvPr/>
        </p:nvSpPr>
        <p:spPr>
          <a:xfrm>
            <a:off x="2595623" y="3267546"/>
            <a:ext cx="9163562" cy="298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l-GR" sz="2000" b="1" dirty="0">
                <a:cs typeface="Segoe UI Semilight" panose="020B0402040204020203" pitchFamily="34" charset="0"/>
              </a:rPr>
              <a:t>Εκτίμηση της εξοικονόμησης ενέργειας </a:t>
            </a:r>
            <a:r>
              <a:rPr lang="el-GR" sz="2000" dirty="0">
                <a:cs typeface="Segoe UI Semilight" panose="020B0402040204020203" pitchFamily="34" charset="0"/>
              </a:rPr>
              <a:t>η οποία μπορεί να επιτευχθεί μέσω Αλλαγών Συμπεριφοράς.</a:t>
            </a:r>
          </a:p>
          <a:p>
            <a:pPr marL="742950" lvl="1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cs typeface="Segoe UI Semilight" panose="020B0402040204020203" pitchFamily="34" charset="0"/>
              </a:rPr>
              <a:t>Παρακολούθηση της χρήσης ενέργειας (απόκτηση ελέγχου &amp; πληροφορίας)</a:t>
            </a:r>
          </a:p>
          <a:p>
            <a:pPr marL="742950" lvl="1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cs typeface="Segoe UI Semilight" panose="020B0402040204020203" pitchFamily="34" charset="0"/>
              </a:rPr>
              <a:t>Εντοπισμός όπου μπορεί να επιτευχθεί εξοικονόμηση (θέρμανση/ φωτισμός/ εξοπλισμός, ανακύκλωση – επαναχρησιμοποίηση κλπ.)</a:t>
            </a:r>
          </a:p>
          <a:p>
            <a:pPr marL="742950" lvl="1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l-GR" sz="1800" dirty="0">
              <a:cs typeface="Segoe UI Semilight" panose="020B0402040204020203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000" b="1" dirty="0">
                <a:cs typeface="Segoe UI Semilight" panose="020B0402040204020203" pitchFamily="34" charset="0"/>
              </a:rPr>
              <a:t>Διερεύνηση βέλτιστων πρακτικών </a:t>
            </a:r>
            <a:r>
              <a:rPr lang="el-GR" sz="2000" dirty="0">
                <a:cs typeface="Segoe UI Semilight" panose="020B0402040204020203" pitchFamily="34" charset="0"/>
              </a:rPr>
              <a:t>που θα μπορούσαν να εφαρμοστούν.</a:t>
            </a: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cs typeface="Segoe UI Semilight" panose="020B0402040204020203" pitchFamily="34" charset="0"/>
              </a:rPr>
              <a:t>Λήψη συμβουλών από ειδικούς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l-GR" sz="2000" dirty="0">
              <a:cs typeface="Segoe UI Semilight" panose="020B0402040204020203" pitchFamily="34" charset="0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F588E9B-EB2D-47B1-88BA-8008462AD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9" y="4047197"/>
            <a:ext cx="1353937" cy="1353937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BE38C166-B7A1-4A4D-B977-FB9ECEE4E5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08" y="3670371"/>
            <a:ext cx="306841" cy="3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C333D-3DCE-47C7-B722-4465635B8D38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3B1B7721-FA46-4881-A54E-2CAF6D86818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CCEBE-D1BD-4ED4-963D-530A1BA364FA}"/>
              </a:ext>
            </a:extLst>
          </p:cNvPr>
          <p:cNvSpPr txBox="1"/>
          <p:nvPr/>
        </p:nvSpPr>
        <p:spPr>
          <a:xfrm>
            <a:off x="513838" y="2148794"/>
            <a:ext cx="1102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 "/>
                <a:cs typeface="Segoe UI Semilight" panose="020B0402040204020203" pitchFamily="34" charset="0"/>
              </a:rPr>
              <a:t>ΠΡΟΤΑΣΕΙΣ ΓΙΑ ΑΛΛΑΓΗ ΣΥΜΠΕΡΙΦΟΡΑΣ ΣΤΟΥΣ ΧΩΡΟΥΣ ΕΡΓΑΣΙΑΣ</a:t>
            </a:r>
            <a:r>
              <a:rPr lang="el-GR" sz="2400" b="1" dirty="0">
                <a:solidFill>
                  <a:srgbClr val="595959"/>
                </a:solidFill>
                <a:latin typeface="Calibri "/>
                <a:cs typeface="Segoe UI Semilight" panose="020B0402040204020203" pitchFamily="34" charset="0"/>
              </a:rPr>
              <a:t> </a:t>
            </a:r>
            <a:r>
              <a:rPr lang="el-GR" sz="2400" b="1" dirty="0"/>
              <a:t>(</a:t>
            </a:r>
            <a:r>
              <a:rPr lang="en-US" sz="2400" b="1" dirty="0"/>
              <a:t>2</a:t>
            </a:r>
            <a:r>
              <a:rPr lang="el-GR" sz="2400" b="1" dirty="0"/>
              <a:t>/3)</a:t>
            </a:r>
            <a:endParaRPr lang="en-CY" sz="2400" b="1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DC3FBF24-0AF4-43CF-A955-F40797DDB785}"/>
              </a:ext>
            </a:extLst>
          </p:cNvPr>
          <p:cNvSpPr txBox="1">
            <a:spLocks/>
          </p:cNvSpPr>
          <p:nvPr/>
        </p:nvSpPr>
        <p:spPr>
          <a:xfrm>
            <a:off x="2514599" y="3273578"/>
            <a:ext cx="9358745" cy="2455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000" b="1" dirty="0">
                <a:cs typeface="Segoe UI Semilight" panose="020B0402040204020203" pitchFamily="34" charset="0"/>
              </a:rPr>
              <a:t>Τρόποι υπολογισμού της εξοικονόμησης ενέργειας από Αλλαγές Συμπεριφοράς. </a:t>
            </a:r>
          </a:p>
          <a:p>
            <a:pPr marL="742950" lvl="1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cs typeface="Segoe UI Semilight" panose="020B0402040204020203" pitchFamily="34" charset="0"/>
              </a:rPr>
              <a:t>Επισκόπηση επιτυχημένων παραδειγμάτων (πχ. </a:t>
            </a:r>
            <a:r>
              <a:rPr lang="en-US" sz="1800" dirty="0">
                <a:cs typeface="Segoe UI Semilight" panose="020B0402040204020203" pitchFamily="34" charset="0"/>
              </a:rPr>
              <a:t>EURONET 50/50 MAX</a:t>
            </a:r>
            <a:r>
              <a:rPr lang="el-GR" sz="1800" dirty="0">
                <a:cs typeface="Segoe UI Semilight" panose="020B0402040204020203" pitchFamily="34" charset="0"/>
              </a:rPr>
              <a:t>)</a:t>
            </a:r>
          </a:p>
          <a:p>
            <a:pPr marL="742950" lvl="1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cs typeface="Segoe UI Semilight" panose="020B0402040204020203" pitchFamily="34" charset="0"/>
              </a:rPr>
              <a:t>Διεξαγωγή πειράματος &amp; παρατήρηση αποτελεσμάτων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endParaRPr lang="el-GR" sz="2000" b="1" dirty="0">
              <a:cs typeface="Segoe UI Semilight" panose="020B0402040204020203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l-GR" sz="2000" b="1" dirty="0">
                <a:cs typeface="Segoe UI Semilight" panose="020B0402040204020203" pitchFamily="34" charset="0"/>
              </a:rPr>
              <a:t>Καθορισμός στόχων </a:t>
            </a:r>
            <a:r>
              <a:rPr lang="el-GR" sz="2000" dirty="0">
                <a:cs typeface="Segoe UI Semilight" panose="020B0402040204020203" pitchFamily="34" charset="0"/>
              </a:rPr>
              <a:t>σε ένα Σχέδιο Εξοικονόμησης Ενέργειας.</a:t>
            </a:r>
          </a:p>
          <a:p>
            <a:pPr marL="742950" lvl="1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cs typeface="Segoe UI Semilight" panose="020B0402040204020203" pitchFamily="34" charset="0"/>
              </a:rPr>
              <a:t>Αναθεώρηση στόχων σύμφωνα με πληροφορίες παρακολούθησης/ ανατροφοδότησης</a:t>
            </a: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F588E9B-EB2D-47B1-88BA-8008462AD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9" y="4047197"/>
            <a:ext cx="1353937" cy="135393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6DFDC2-4293-4FB9-A5EA-B205B93BE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08" y="3670371"/>
            <a:ext cx="306841" cy="3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C333D-3DCE-47C7-B722-4465635B8D38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3B1B7721-FA46-4881-A54E-2CAF6D86818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CCEBE-D1BD-4ED4-963D-530A1BA364FA}"/>
              </a:ext>
            </a:extLst>
          </p:cNvPr>
          <p:cNvSpPr txBox="1"/>
          <p:nvPr/>
        </p:nvSpPr>
        <p:spPr>
          <a:xfrm>
            <a:off x="513838" y="2148794"/>
            <a:ext cx="1102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 "/>
                <a:cs typeface="Segoe UI Semilight" panose="020B0402040204020203" pitchFamily="34" charset="0"/>
              </a:rPr>
              <a:t>ΠΡΟΤΑΣΕΙΣ ΓΙΑ ΑΛΛΑΓΗ ΣΥΜΠΕΡΙΦΟΡΑΣ ΣΤΟΥΣ ΧΩΡΟΥΣ ΕΡΓΑΣΙΑΣ</a:t>
            </a:r>
            <a:r>
              <a:rPr lang="el-GR" sz="2400" b="1" dirty="0">
                <a:solidFill>
                  <a:srgbClr val="595959"/>
                </a:solidFill>
                <a:latin typeface="Calibri "/>
                <a:cs typeface="Segoe UI Semilight" panose="020B0402040204020203" pitchFamily="34" charset="0"/>
              </a:rPr>
              <a:t> </a:t>
            </a:r>
            <a:r>
              <a:rPr lang="el-GR" sz="2400" b="1" dirty="0"/>
              <a:t>(3/3)</a:t>
            </a:r>
            <a:endParaRPr lang="en-CY" sz="2400" b="1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DC3FBF24-0AF4-43CF-A955-F40797DDB785}"/>
              </a:ext>
            </a:extLst>
          </p:cNvPr>
          <p:cNvSpPr txBox="1">
            <a:spLocks/>
          </p:cNvSpPr>
          <p:nvPr/>
        </p:nvSpPr>
        <p:spPr>
          <a:xfrm>
            <a:off x="2514599" y="3272527"/>
            <a:ext cx="9358745" cy="3026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000" b="1" dirty="0">
                <a:cs typeface="Segoe UI Semilight" panose="020B0402040204020203" pitchFamily="34" charset="0"/>
              </a:rPr>
              <a:t>Καθορισμός «Υπευθύνων/ Πρωταθλητών Ενέργειας».</a:t>
            </a: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cs typeface="Segoe UI Semilight" panose="020B0402040204020203" pitchFamily="34" charset="0"/>
              </a:rPr>
              <a:t>Καθορισμός υπευθύνου σχετικά με την προώθηση της ενεργειακής αποδοτικότητας</a:t>
            </a: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cs typeface="Segoe UI Semilight" panose="020B0402040204020203" pitchFamily="34" charset="0"/>
              </a:rPr>
              <a:t>Προτροπή όλων να συμμετέχουν με προτάσεις/ μέτρα/ ιδέες για εξοικονόμηση ενέργειας (δίνοντας κίνητρα – αντικίνητρα, επιβραβεύοντας, διασκεδάζοντας) </a:t>
            </a: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cs typeface="Segoe UI Semilight" panose="020B0402040204020203" pitchFamily="34" charset="0"/>
              </a:rPr>
              <a:t>Δημιουργία δεσμεύσεων των χρηστών για την εξοικονόμηση ενέργειας &amp; διαμόρφωση ρουτίνας </a:t>
            </a:r>
            <a:endParaRPr lang="el-GR" b="1" dirty="0">
              <a:cs typeface="Segoe UI Semilight" panose="020B0402040204020203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000" b="1" dirty="0">
                <a:cs typeface="Segoe UI Semilight" panose="020B0402040204020203" pitchFamily="34" charset="0"/>
              </a:rPr>
              <a:t>Εξοικονόμηση χρημάτων &amp; αναζήτηση εισροών </a:t>
            </a:r>
            <a:r>
              <a:rPr lang="el-GR" sz="2000" dirty="0">
                <a:cs typeface="Segoe UI Semilight" panose="020B0402040204020203" pitchFamily="34" charset="0"/>
              </a:rPr>
              <a:t>για χρηματοδότηση άλλων έργων/ δραστηριοτήτων/ βελτίωση εγκαταστάσεων.</a:t>
            </a: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F588E9B-EB2D-47B1-88BA-8008462AD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9" y="4047197"/>
            <a:ext cx="1353937" cy="135393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6DFDC2-4293-4FB9-A5EA-B205B93BE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08" y="3670371"/>
            <a:ext cx="306841" cy="3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C333D-3DCE-47C7-B722-4465635B8D38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3B1B7721-FA46-4881-A54E-2CAF6D86818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CCEBE-D1BD-4ED4-963D-530A1BA364FA}"/>
              </a:ext>
            </a:extLst>
          </p:cNvPr>
          <p:cNvSpPr txBox="1"/>
          <p:nvPr/>
        </p:nvSpPr>
        <p:spPr>
          <a:xfrm>
            <a:off x="513838" y="2148794"/>
            <a:ext cx="1102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ΕΠΙΤΥΧΗΜΕΝΟ ΠΑΡΑΔΕΙΓΜΑ </a:t>
            </a:r>
            <a:endParaRPr lang="en-CY" sz="2400" b="1" dirty="0"/>
          </a:p>
        </p:txBody>
      </p:sp>
      <p:pic>
        <p:nvPicPr>
          <p:cNvPr id="1026" name="Picture 2" descr="Euronet 50/50 MAX - Posts | Facebook">
            <a:extLst>
              <a:ext uri="{FF2B5EF4-FFF2-40B4-BE49-F238E27FC236}">
                <a16:creationId xmlns:a16="http://schemas.microsoft.com/office/drawing/2014/main" id="{3C073DBD-D0CD-436A-A32A-019B1AA4C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41" y="2660836"/>
            <a:ext cx="3395766" cy="144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B5BA20E-DBED-4CFB-A622-AF09154B39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3" y="4047197"/>
            <a:ext cx="1353937" cy="1353937"/>
          </a:xfrm>
          <a:prstGeom prst="rect">
            <a:avLst/>
          </a:prstGeo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5910E981-CD6A-42FD-AC3F-D61BC3F634B6}"/>
              </a:ext>
            </a:extLst>
          </p:cNvPr>
          <p:cNvSpPr txBox="1">
            <a:spLocks/>
          </p:cNvSpPr>
          <p:nvPr/>
        </p:nvSpPr>
        <p:spPr>
          <a:xfrm>
            <a:off x="7395079" y="1664533"/>
            <a:ext cx="4361688" cy="48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000" b="1" dirty="0">
                <a:solidFill>
                  <a:schemeClr val="accent6"/>
                </a:solidFill>
                <a:cs typeface="Segoe UI Semilight" panose="020B0402040204020203" pitchFamily="34" charset="0"/>
              </a:rPr>
              <a:t>Κύριες εκροές έργου: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cs typeface="Segoe UI Semilight" panose="020B0402040204020203" pitchFamily="34" charset="0"/>
              </a:rPr>
              <a:t>Οδηγός "50/50 βήμα προς βήμα. Ενεργειακή απόδοση και εξοικονόμηση στο σχολείο"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cs typeface="Segoe UI Semilight" panose="020B0402040204020203" pitchFamily="34" charset="0"/>
              </a:rPr>
              <a:t>Οδηγός "Όλα όσα θέλετε να μάθετε για την «50/50» - Εξοικονόμηση ενέργειας σε σχολεία και άλλα δημόσια κτίρια"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cs typeface="Segoe UI Semilight" panose="020B0402040204020203" pitchFamily="34" charset="0"/>
              </a:rPr>
              <a:t>Οδηγός "Πώς να χειριστείτε την ενεργειακή ομάδα"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cs typeface="Segoe UI Semilight" panose="020B0402040204020203" pitchFamily="34" charset="0"/>
              </a:rPr>
              <a:t>Οδηγός "Εξοικονόμηση ενέργειας στο σχολείο"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cs typeface="Segoe UI Semilight" panose="020B0402040204020203" pitchFamily="34" charset="0"/>
              </a:rPr>
              <a:t>Οδηγός "Η εξοικονόμηση ενέργειας στο σχολείο: Μέρος 2"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1600" b="1" dirty="0">
                <a:cs typeface="Segoe UI Semilight" panose="020B0402040204020203" pitchFamily="34" charset="0"/>
              </a:rPr>
              <a:t>Οδηγός "Εξοικονόμηση ενέργειας σε δημόσια κτίρια"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cs typeface="Segoe UI Semilight" panose="020B0402040204020203" pitchFamily="34" charset="0"/>
              </a:rPr>
              <a:t>Οδηγός "Οφέλη από την εφαρμογή της «50/50» σε δημόσια κτίρια"</a:t>
            </a:r>
            <a:endParaRPr lang="en-GB" sz="1600" b="1" dirty="0">
              <a:solidFill>
                <a:srgbClr val="595959"/>
              </a:solidFill>
              <a:cs typeface="Segoe UI Semilight" panose="020B0402040204020203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1800" dirty="0">
              <a:cs typeface="Segoe UI Semilight" panose="020B0402040204020203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l-GR" sz="2000" dirty="0">
              <a:cs typeface="Segoe UI Semilight" panose="020B04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6F995-59F5-4727-A21A-4AAAFF66A64B}"/>
              </a:ext>
            </a:extLst>
          </p:cNvPr>
          <p:cNvSpPr txBox="1"/>
          <p:nvPr/>
        </p:nvSpPr>
        <p:spPr>
          <a:xfrm>
            <a:off x="2532529" y="4724165"/>
            <a:ext cx="436166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l-GR" sz="2000" b="1" dirty="0">
                <a:solidFill>
                  <a:schemeClr val="accent6"/>
                </a:solidFill>
                <a:cs typeface="Segoe UI Semilight" panose="020B0402040204020203" pitchFamily="34" charset="0"/>
              </a:rPr>
              <a:t>Σκοπός έργου: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l-GR" sz="1800" dirty="0">
                <a:solidFill>
                  <a:schemeClr val="accent6"/>
                </a:solidFill>
                <a:cs typeface="Segoe UI Semilight" panose="020B0402040204020203" pitchFamily="34" charset="0"/>
              </a:rPr>
              <a:t>Πρόταση μεθοδολογίας για την εξοικονόμηση ενέργειας χωρίς την πραγματοποίηση μεγάλων επενδύσεων, αλλά μέσω αλλαγών συμπεριφοράς στη χρήση των εγκαταστάσεων.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15353-9C35-4C2D-A047-7CFD0DF21555}"/>
              </a:ext>
            </a:extLst>
          </p:cNvPr>
          <p:cNvSpPr txBox="1"/>
          <p:nvPr/>
        </p:nvSpPr>
        <p:spPr>
          <a:xfrm>
            <a:off x="2652765" y="4203098"/>
            <a:ext cx="387871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1800" dirty="0">
                <a:cs typeface="Segoe UI Semilight" panose="020B0402040204020203" pitchFamily="34" charset="0"/>
              </a:rPr>
              <a:t>[</a:t>
            </a:r>
            <a:r>
              <a:rPr lang="en-GB" sz="1800" dirty="0">
                <a:cs typeface="Segoe UI Semilight" panose="020B0402040204020203" pitchFamily="34" charset="0"/>
                <a:hlinkClick r:id="rId9"/>
              </a:rPr>
              <a:t>http://www.euronet50-50max.eu/en/]</a:t>
            </a:r>
            <a:endParaRPr lang="en-GB" sz="1800" dirty="0"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buNone/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6C1557-E876-4553-9D7D-AD342248CEF6}"/>
              </a:ext>
            </a:extLst>
          </p:cNvPr>
          <p:cNvSpPr/>
          <p:nvPr/>
        </p:nvSpPr>
        <p:spPr>
          <a:xfrm>
            <a:off x="1905000" y="3059668"/>
            <a:ext cx="859155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/>
              <a:t>Ευχαριστώ για την προσοχή σας</a:t>
            </a:r>
            <a:r>
              <a:rPr lang="en-US" sz="3600" dirty="0"/>
              <a:t>!</a:t>
            </a:r>
            <a:endParaRPr lang="el-GR" sz="3600" dirty="0"/>
          </a:p>
          <a:p>
            <a:endParaRPr lang="el-GR" sz="3600" dirty="0"/>
          </a:p>
          <a:p>
            <a:pPr algn="ctr">
              <a:buNone/>
            </a:pPr>
            <a:r>
              <a:rPr lang="el-GR" sz="2000" dirty="0" err="1"/>
              <a:t>Βαβάλιου</a:t>
            </a:r>
            <a:r>
              <a:rPr lang="el-GR" sz="2000" dirty="0"/>
              <a:t> Λάουρα – Μηχανικός Χωροταξίας, Πολεοδομίας &amp; Περιφερειακής Ανάπτυξης, </a:t>
            </a:r>
            <a:r>
              <a:rPr lang="el-GR" sz="2000" dirty="0" err="1"/>
              <a:t>ΜSc</a:t>
            </a:r>
            <a:endParaRPr lang="el-GR" sz="2000" dirty="0"/>
          </a:p>
          <a:p>
            <a:pPr algn="ctr">
              <a:buNone/>
            </a:pPr>
            <a:r>
              <a:rPr lang="en-US" sz="2000" dirty="0"/>
              <a:t>Email:</a:t>
            </a:r>
            <a:r>
              <a:rPr lang="el-GR" sz="2000" dirty="0"/>
              <a:t> </a:t>
            </a:r>
            <a:r>
              <a:rPr lang="en-US" sz="2000" dirty="0"/>
              <a:t>l</a:t>
            </a:r>
            <a:r>
              <a:rPr lang="en-GB" sz="2000" dirty="0"/>
              <a:t>.vavaliou@lp.gr</a:t>
            </a:r>
            <a:endParaRPr lang="en-US" sz="2000" dirty="0"/>
          </a:p>
          <a:p>
            <a:r>
              <a:rPr lang="en-US" sz="2000" dirty="0"/>
              <a:t> 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04461-5169-436D-8447-9762720F2C26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37 - Εικόνα" descr="logo_col.png">
            <a:extLst>
              <a:ext uri="{FF2B5EF4-FFF2-40B4-BE49-F238E27FC236}">
                <a16:creationId xmlns:a16="http://schemas.microsoft.com/office/drawing/2014/main" id="{F0BAC0E7-0B9B-4D22-9C08-6F17FF09A12D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78550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C333D-3DCE-47C7-B722-4465635B8D38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3B1B7721-FA46-4881-A54E-2CAF6D86818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FEB52D6-73BD-4988-A69F-5F457694A0F5}"/>
              </a:ext>
            </a:extLst>
          </p:cNvPr>
          <p:cNvSpPr txBox="1">
            <a:spLocks/>
          </p:cNvSpPr>
          <p:nvPr/>
        </p:nvSpPr>
        <p:spPr>
          <a:xfrm>
            <a:off x="513838" y="2974635"/>
            <a:ext cx="10527864" cy="3576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000" dirty="0">
                <a:latin typeface="Calibri "/>
                <a:cs typeface="Segoe UI Semilight" panose="020B0402040204020203" pitchFamily="34" charset="0"/>
              </a:rPr>
              <a:t>Εισαγωγή</a:t>
            </a:r>
            <a:endParaRPr lang="en-GB" sz="2000" dirty="0">
              <a:latin typeface="Calibri "/>
              <a:cs typeface="Segoe UI Semilight" panose="020B0402040204020203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000" dirty="0">
                <a:latin typeface="Calibri "/>
                <a:cs typeface="Segoe UI Semilight" panose="020B0402040204020203" pitchFamily="34" charset="0"/>
              </a:rPr>
              <a:t>Η σημασία της Αλλαγής Συμπεριφοράς ως τρόπος Εξοικονόμησης Ενέργειας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000" dirty="0">
                <a:latin typeface="Calibri "/>
                <a:cs typeface="Segoe UI Semilight" panose="020B0402040204020203" pitchFamily="34" charset="0"/>
              </a:rPr>
              <a:t>Προκλήσεις σχετικά με την Αλλαγή Συμπεριφοράς στους χώρους εργασίας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000" dirty="0">
                <a:latin typeface="Calibri "/>
                <a:cs typeface="Segoe UI Semilight" panose="020B0402040204020203" pitchFamily="34" charset="0"/>
              </a:rPr>
              <a:t>Στάδια/ Βήματα για την Αλλαγή Συμπεριφοράς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000" dirty="0">
                <a:latin typeface="Calibri "/>
                <a:cs typeface="Segoe UI Semilight" panose="020B0402040204020203" pitchFamily="34" charset="0"/>
              </a:rPr>
              <a:t>Προτάσεις για Αλλαγή Συμπεριφοράς στους χώρους εργασίας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000" dirty="0">
                <a:latin typeface="Calibri "/>
                <a:cs typeface="Segoe UI Semilight" panose="020B0402040204020203" pitchFamily="34" charset="0"/>
              </a:rPr>
              <a:t>Επιτυχημένο Παράδειγμα </a:t>
            </a:r>
            <a:endParaRPr lang="en-GB" sz="2000" dirty="0">
              <a:latin typeface="Calibri "/>
              <a:cs typeface="Segoe UI Semilight" panose="020B0402040204020203" pitchFamily="34" charset="0"/>
            </a:endParaRPr>
          </a:p>
          <a:p>
            <a:pPr algn="just">
              <a:buFont typeface="+mj-lt"/>
              <a:buAutoNum type="arabicPeriod"/>
            </a:pPr>
            <a:endParaRPr lang="en-GB" sz="2000" b="1" dirty="0">
              <a:solidFill>
                <a:srgbClr val="595959"/>
              </a:solidFill>
              <a:latin typeface="Calibri "/>
              <a:cs typeface="Segoe UI Semilight" panose="020B0402040204020203" pitchFamily="34" charset="0"/>
            </a:endParaRPr>
          </a:p>
          <a:p>
            <a:pPr algn="just">
              <a:buFont typeface="+mj-lt"/>
              <a:buAutoNum type="arabicPeriod"/>
            </a:pPr>
            <a:endParaRPr lang="en-GB" sz="2000" b="1" dirty="0">
              <a:solidFill>
                <a:srgbClr val="FF0000"/>
              </a:solidFill>
              <a:latin typeface="Calibri 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CCEBE-D1BD-4ED4-963D-530A1BA364FA}"/>
              </a:ext>
            </a:extLst>
          </p:cNvPr>
          <p:cNvSpPr txBox="1"/>
          <p:nvPr/>
        </p:nvSpPr>
        <p:spPr>
          <a:xfrm>
            <a:off x="513838" y="2148794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ΠΕΡΙΕΧΟΜΕΝΑ </a:t>
            </a:r>
            <a:endParaRPr lang="en-CY" sz="2400" b="1" dirty="0"/>
          </a:p>
        </p:txBody>
      </p:sp>
    </p:spTree>
    <p:extLst>
      <p:ext uri="{BB962C8B-B14F-4D97-AF65-F5344CB8AC3E}">
        <p14:creationId xmlns:p14="http://schemas.microsoft.com/office/powerpoint/2010/main" val="22887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C333D-3DCE-47C7-B722-4465635B8D38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3B1B7721-FA46-4881-A54E-2CAF6D86818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CCEBE-D1BD-4ED4-963D-530A1BA364FA}"/>
              </a:ext>
            </a:extLst>
          </p:cNvPr>
          <p:cNvSpPr txBox="1"/>
          <p:nvPr/>
        </p:nvSpPr>
        <p:spPr>
          <a:xfrm>
            <a:off x="513838" y="2148794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ΕΙΣΑΓΩΓΗ (1/3)</a:t>
            </a:r>
            <a:endParaRPr lang="en-CY" sz="2400" b="1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607A8DB-3776-4D5C-A989-42D25A402AA3}"/>
              </a:ext>
            </a:extLst>
          </p:cNvPr>
          <p:cNvSpPr txBox="1">
            <a:spLocks/>
          </p:cNvSpPr>
          <p:nvPr/>
        </p:nvSpPr>
        <p:spPr>
          <a:xfrm>
            <a:off x="4097412" y="2971566"/>
            <a:ext cx="7713588" cy="3002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l-GR" sz="2000" dirty="0">
                <a:cs typeface="Segoe UI Semilight" panose="020B0402040204020203" pitchFamily="34" charset="0"/>
              </a:rPr>
              <a:t>... Μπορείτε να χτίσετε δύο πανομοιότυπα κτίρια ακριβώς δίπλα το ένα στο άλλο με τα ίδια επίπεδα μόνωσης, τα ίδια παράθυρα, τις ίδιες συσκευές και τον ίδιο φωτισμό και η κατανάλωση ενέργειας τους να διαφέρει σημαντικά, επειδή λειτουργούν διαφορετικά ...</a:t>
            </a:r>
            <a:endParaRPr lang="en-US" sz="2000" dirty="0">
              <a:cs typeface="Segoe UI Semilight" panose="020B04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700" dirty="0">
              <a:solidFill>
                <a:srgbClr val="666666"/>
              </a:solidFill>
              <a:latin typeface="CF Din Light" panose="02000506000000020003" pitchFamily="50" charset="-95"/>
              <a:cs typeface="Segoe UI Semilight" panose="020B0402040204020203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700" dirty="0">
                <a:solidFill>
                  <a:srgbClr val="666666"/>
                </a:solidFill>
                <a:latin typeface="CF Din Light" panose="02000506000000020003" pitchFamily="50" charset="-95"/>
                <a:cs typeface="Segoe UI Semilight" panose="020B0402040204020203" pitchFamily="34" charset="0"/>
              </a:rPr>
              <a:t>Changing </a:t>
            </a:r>
            <a:r>
              <a:rPr lang="en-GB" sz="1700" dirty="0" err="1">
                <a:solidFill>
                  <a:srgbClr val="666666"/>
                </a:solidFill>
                <a:latin typeface="CF Din Light" panose="02000506000000020003" pitchFamily="50" charset="-95"/>
                <a:cs typeface="Segoe UI Semilight" panose="020B0402040204020203" pitchFamily="34" charset="0"/>
              </a:rPr>
              <a:t>Behavior</a:t>
            </a:r>
            <a:r>
              <a:rPr lang="en-GB" sz="1700" dirty="0">
                <a:solidFill>
                  <a:srgbClr val="666666"/>
                </a:solidFill>
                <a:latin typeface="CF Din Light" panose="02000506000000020003" pitchFamily="50" charset="-95"/>
                <a:cs typeface="Segoe UI Semilight" panose="020B0402040204020203" pitchFamily="34" charset="0"/>
              </a:rPr>
              <a:t> and Saving Energy  (December 20, 2012) –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700" dirty="0">
                <a:solidFill>
                  <a:srgbClr val="666666"/>
                </a:solidFill>
                <a:latin typeface="CF Din Light" panose="02000506000000020003" pitchFamily="50" charset="-95"/>
                <a:cs typeface="Segoe UI Semilight" panose="020B0402040204020203" pitchFamily="34" charset="0"/>
              </a:rPr>
              <a:t>The building green blog post</a:t>
            </a:r>
          </a:p>
          <a:p>
            <a:pPr>
              <a:lnSpc>
                <a:spcPct val="170000"/>
              </a:lnSpc>
            </a:pPr>
            <a:endParaRPr lang="en-GB" sz="1600" i="1" dirty="0">
              <a:solidFill>
                <a:srgbClr val="1F9A64"/>
              </a:solidFill>
              <a:latin typeface="CF Din Light" panose="02000506000000020003" pitchFamily="50" charset="-95"/>
              <a:cs typeface="Segoe UI Semilight" panose="020B040204020402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CB9309-ADDD-4F2B-915D-FC5BDF002993}"/>
              </a:ext>
            </a:extLst>
          </p:cNvPr>
          <p:cNvGrpSpPr/>
          <p:nvPr/>
        </p:nvGrpSpPr>
        <p:grpSpPr>
          <a:xfrm>
            <a:off x="620518" y="3694826"/>
            <a:ext cx="2397002" cy="1555994"/>
            <a:chOff x="513838" y="3664608"/>
            <a:chExt cx="2881928" cy="1870780"/>
          </a:xfrm>
        </p:grpSpPr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A02F62EB-F6E7-4BAC-AF9D-7AE94FE6A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38" y="4207656"/>
              <a:ext cx="1306618" cy="1306618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76C8F40F-EB64-46AE-85FB-D0BA844F6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920" y="4247542"/>
              <a:ext cx="1287846" cy="1287846"/>
            </a:xfrm>
            <a:prstGeom prst="rect">
              <a:avLst/>
            </a:prstGeom>
          </p:spPr>
        </p:pic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D0C93A7-95C1-476D-A297-DFDBB724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510" y="3664608"/>
              <a:ext cx="439812" cy="439812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29E81B9E-B9EF-41E4-99FB-CA9033F3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08" y="3664608"/>
              <a:ext cx="439812" cy="439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341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C333D-3DCE-47C7-B722-4465635B8D38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3B1B7721-FA46-4881-A54E-2CAF6D86818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CCEBE-D1BD-4ED4-963D-530A1BA364FA}"/>
              </a:ext>
            </a:extLst>
          </p:cNvPr>
          <p:cNvSpPr txBox="1"/>
          <p:nvPr/>
        </p:nvSpPr>
        <p:spPr>
          <a:xfrm>
            <a:off x="513838" y="2148794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ΕΙΣΑΓΩΓΗ (2/3)</a:t>
            </a:r>
            <a:endParaRPr lang="en-CY" sz="2400" b="1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607A8DB-3776-4D5C-A989-42D25A402AA3}"/>
              </a:ext>
            </a:extLst>
          </p:cNvPr>
          <p:cNvSpPr txBox="1">
            <a:spLocks/>
          </p:cNvSpPr>
          <p:nvPr/>
        </p:nvSpPr>
        <p:spPr>
          <a:xfrm>
            <a:off x="4097412" y="3352566"/>
            <a:ext cx="7713588" cy="243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sz="2000" b="1" dirty="0">
                <a:cs typeface="Segoe UI Semilight" panose="020B0402040204020203" pitchFamily="34" charset="0"/>
              </a:rPr>
              <a:t>Η απόκτηση περιβαλλοντικής συνείδησης και η ευαισθητοποίηση</a:t>
            </a:r>
            <a:r>
              <a:rPr lang="el-GR" sz="2000" dirty="0">
                <a:cs typeface="Segoe UI Semilight" panose="020B0402040204020203" pitchFamily="34" charset="0"/>
              </a:rPr>
              <a:t> σε θέματα εξοικονόμησης ενέργειας είναι πολύ σημαντική υπόθεση που αφορά όλους.</a:t>
            </a:r>
            <a:endParaRPr lang="el-GR" sz="2000" dirty="0">
              <a:solidFill>
                <a:srgbClr val="666666"/>
              </a:solidFill>
              <a:latin typeface="CF Din Light" panose="02000506000000020003" pitchFamily="50" charset="-95"/>
              <a:cs typeface="Segoe UI Semilight" panose="020B0402040204020203" pitchFamily="34" charset="0"/>
            </a:endParaRP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sz="2000" b="1" dirty="0">
                <a:cs typeface="Segoe UI Semilight" panose="020B0402040204020203" pitchFamily="34" charset="0"/>
              </a:rPr>
              <a:t>Ο ρόλος των δημόσιων φορέων και μεγάλων επιχειρήσεων </a:t>
            </a:r>
            <a:r>
              <a:rPr lang="el-GR" sz="2000" dirty="0">
                <a:cs typeface="Segoe UI Semilight" panose="020B0402040204020203" pitchFamily="34" charset="0"/>
              </a:rPr>
              <a:t>είναι καθοριστικός, καθώς θα μπορούσαν να λειτουργούν ως πρότυπα παραδείγματα επηρεάζοντας όλη την κοινωνία. </a:t>
            </a:r>
            <a:endParaRPr lang="en-GB" sz="2000" dirty="0">
              <a:cs typeface="Segoe UI Semilight" panose="020B0402040204020203" pitchFamily="34" charset="0"/>
            </a:endParaRPr>
          </a:p>
          <a:p>
            <a:pPr>
              <a:lnSpc>
                <a:spcPct val="170000"/>
              </a:lnSpc>
            </a:pPr>
            <a:endParaRPr lang="en-GB" sz="1600" i="1" dirty="0">
              <a:solidFill>
                <a:srgbClr val="1F9A64"/>
              </a:solidFill>
              <a:latin typeface="CF Din Light" panose="02000506000000020003" pitchFamily="50" charset="-95"/>
              <a:cs typeface="Segoe UI Semilight" panose="020B04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81088E-90C0-4926-A4E4-280AC1321D0C}"/>
              </a:ext>
            </a:extLst>
          </p:cNvPr>
          <p:cNvGrpSpPr/>
          <p:nvPr/>
        </p:nvGrpSpPr>
        <p:grpSpPr>
          <a:xfrm>
            <a:off x="821879" y="3429000"/>
            <a:ext cx="1752007" cy="2149997"/>
            <a:chOff x="287894" y="3429000"/>
            <a:chExt cx="1752007" cy="2149997"/>
          </a:xfrm>
        </p:grpSpPr>
        <p:sp>
          <p:nvSpPr>
            <p:cNvPr id="16" name="Speech Bubble: Rectangle 15">
              <a:extLst>
                <a:ext uri="{FF2B5EF4-FFF2-40B4-BE49-F238E27FC236}">
                  <a16:creationId xmlns:a16="http://schemas.microsoft.com/office/drawing/2014/main" id="{C7358235-F9C6-4480-93F0-7BF1CC16DDB6}"/>
                </a:ext>
              </a:extLst>
            </p:cNvPr>
            <p:cNvSpPr/>
            <p:nvPr/>
          </p:nvSpPr>
          <p:spPr>
            <a:xfrm>
              <a:off x="287894" y="3429000"/>
              <a:ext cx="1752007" cy="2149997"/>
            </a:xfrm>
            <a:prstGeom prst="wedgeRectCallout">
              <a:avLst>
                <a:gd name="adj1" fmla="val -19157"/>
                <a:gd name="adj2" fmla="val 4836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ts val="600"/>
                </a:spcBef>
              </a:pPr>
              <a:endParaRPr lang="en-GB" sz="2200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A02F62EB-F6E7-4BAC-AF9D-7AE94FE6A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18" y="4146498"/>
              <a:ext cx="1086761" cy="1086760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29E81B9E-B9EF-41E4-99FB-CA9033F3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820" y="3694826"/>
              <a:ext cx="365807" cy="365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35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C333D-3DCE-47C7-B722-4465635B8D38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3B1B7721-FA46-4881-A54E-2CAF6D86818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CCEBE-D1BD-4ED4-963D-530A1BA364FA}"/>
              </a:ext>
            </a:extLst>
          </p:cNvPr>
          <p:cNvSpPr txBox="1"/>
          <p:nvPr/>
        </p:nvSpPr>
        <p:spPr>
          <a:xfrm>
            <a:off x="513838" y="2148794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ΕΙΣΑΓΩΓΗ (3/3)</a:t>
            </a:r>
            <a:endParaRPr lang="en-CY" sz="2400" b="1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607A8DB-3776-4D5C-A989-42D25A402AA3}"/>
              </a:ext>
            </a:extLst>
          </p:cNvPr>
          <p:cNvSpPr txBox="1">
            <a:spLocks/>
          </p:cNvSpPr>
          <p:nvPr/>
        </p:nvSpPr>
        <p:spPr>
          <a:xfrm>
            <a:off x="4020504" y="3429000"/>
            <a:ext cx="8012999" cy="215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cs typeface="Segoe UI Semilight" panose="020B0402040204020203" pitchFamily="34" charset="0"/>
              </a:rPr>
              <a:t>Κάθε χώρος εργασίας είναι μια </a:t>
            </a:r>
            <a:r>
              <a:rPr lang="el-GR" sz="2000" b="1" dirty="0">
                <a:cs typeface="Segoe UI Semilight" panose="020B0402040204020203" pitchFamily="34" charset="0"/>
              </a:rPr>
              <a:t>μικρή κοινότητα</a:t>
            </a:r>
            <a:r>
              <a:rPr lang="en-US" sz="2000" dirty="0">
                <a:cs typeface="Segoe UI Semilight" panose="020B0402040204020203" pitchFamily="34" charset="0"/>
              </a:rPr>
              <a:t>.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000" b="1" dirty="0">
                <a:cs typeface="Segoe UI Semilight" panose="020B0402040204020203" pitchFamily="34" charset="0"/>
              </a:rPr>
              <a:t>Όλοι είναι σημαντικοί </a:t>
            </a:r>
            <a:r>
              <a:rPr lang="el-GR" sz="2000" dirty="0">
                <a:cs typeface="Segoe UI Semilight" panose="020B0402040204020203" pitchFamily="34" charset="0"/>
              </a:rPr>
              <a:t>για την ενεργειακή απόδοση και την οικολογική λειτουργία του κτιρίου</a:t>
            </a:r>
            <a:r>
              <a:rPr lang="en-US" sz="2000" dirty="0">
                <a:cs typeface="Segoe UI Semilight" panose="020B0402040204020203" pitchFamily="34" charset="0"/>
              </a:rPr>
              <a:t>.</a:t>
            </a: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cs typeface="Segoe UI Semilight" panose="020B0402040204020203" pitchFamily="34" charset="0"/>
              </a:rPr>
              <a:t>Όταν μιλάμε για </a:t>
            </a:r>
            <a:r>
              <a:rPr lang="el-GR" sz="2000" b="1" u="sng" dirty="0">
                <a:cs typeface="Segoe UI Semilight" panose="020B0402040204020203" pitchFamily="34" charset="0"/>
              </a:rPr>
              <a:t>αλλαγή συμπεριφοράς</a:t>
            </a:r>
            <a:r>
              <a:rPr lang="el-GR" sz="2000" dirty="0">
                <a:cs typeface="Segoe UI Semilight" panose="020B0402040204020203" pitchFamily="34" charset="0"/>
              </a:rPr>
              <a:t>, πρέπει να αντιλαμβανόμαστε πως αναφερόμαστε σε όλα τα μέλη της κοινότητας!</a:t>
            </a:r>
            <a:endParaRPr lang="en-GB" sz="2000" i="1" dirty="0">
              <a:solidFill>
                <a:srgbClr val="1F9A64"/>
              </a:solidFill>
              <a:latin typeface="CF Din Light" panose="02000506000000020003" pitchFamily="50" charset="-95"/>
              <a:cs typeface="Segoe UI Semilight" panose="020B04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68F947-975D-4EAC-9713-2186048C4068}"/>
              </a:ext>
            </a:extLst>
          </p:cNvPr>
          <p:cNvSpPr/>
          <p:nvPr/>
        </p:nvSpPr>
        <p:spPr>
          <a:xfrm>
            <a:off x="7133303" y="5997929"/>
            <a:ext cx="5058697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el-GR" b="1" dirty="0">
                <a:solidFill>
                  <a:schemeClr val="accent6"/>
                </a:solidFill>
                <a:cs typeface="Segoe UI Semilight" panose="020B0402040204020203" pitchFamily="34" charset="0"/>
              </a:rPr>
              <a:t>Ανάγκη για μια ολοκληρωμένη προσέγγιση!</a:t>
            </a:r>
            <a:endParaRPr lang="en-GB" b="1" dirty="0">
              <a:solidFill>
                <a:schemeClr val="accent6"/>
              </a:solidFill>
              <a:cs typeface="Segoe UI Semilight" panose="020B04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FE3664-5A1C-41F6-8351-6790ECCA6785}"/>
              </a:ext>
            </a:extLst>
          </p:cNvPr>
          <p:cNvGrpSpPr/>
          <p:nvPr/>
        </p:nvGrpSpPr>
        <p:grpSpPr>
          <a:xfrm>
            <a:off x="708858" y="3693044"/>
            <a:ext cx="2125782" cy="1552564"/>
            <a:chOff x="609070" y="3649567"/>
            <a:chExt cx="2686908" cy="1962382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AF7447AE-F1CA-40D3-80D8-403EEDA1A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70" y="3649568"/>
              <a:ext cx="981191" cy="981191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A9A8096B-B793-4A29-9F09-25356E06B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835" y="3649568"/>
              <a:ext cx="981191" cy="981191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E808F7C2-A3F6-4626-A810-2F72F7837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787" y="3649567"/>
              <a:ext cx="981191" cy="981191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63F8419D-0069-46E6-B15F-DF2696E3C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351" y="4630758"/>
              <a:ext cx="981191" cy="981191"/>
            </a:xfrm>
            <a:prstGeom prst="rect">
              <a:avLst/>
            </a:prstGeom>
          </p:spPr>
        </p:pic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6C9F241A-5928-4B7A-9710-69E071C24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430" y="4630758"/>
              <a:ext cx="981191" cy="981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01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C333D-3DCE-47C7-B722-4465635B8D38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3B1B7721-FA46-4881-A54E-2CAF6D86818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CCEBE-D1BD-4ED4-963D-530A1BA364FA}"/>
              </a:ext>
            </a:extLst>
          </p:cNvPr>
          <p:cNvSpPr txBox="1"/>
          <p:nvPr/>
        </p:nvSpPr>
        <p:spPr>
          <a:xfrm>
            <a:off x="513838" y="2148794"/>
            <a:ext cx="681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Η ΣΗΜΑΣΙΑ ΤΗΣ ΑΛΛΑΓΗΣ ΣΥΜΠΕΡΙΦΟΡΑΣ (1/3)</a:t>
            </a:r>
            <a:endParaRPr lang="en-CY" sz="2400" b="1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607A8DB-3776-4D5C-A989-42D25A402AA3}"/>
              </a:ext>
            </a:extLst>
          </p:cNvPr>
          <p:cNvSpPr txBox="1">
            <a:spLocks/>
          </p:cNvSpPr>
          <p:nvPr/>
        </p:nvSpPr>
        <p:spPr>
          <a:xfrm>
            <a:off x="6310068" y="4302297"/>
            <a:ext cx="4236423" cy="665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60000"/>
              </a:lnSpc>
            </a:pPr>
            <a:r>
              <a:rPr lang="el-GR" sz="2000" b="1" dirty="0">
                <a:cs typeface="Segoe UI Semilight" panose="020B0402040204020203" pitchFamily="34" charset="0"/>
              </a:rPr>
              <a:t>Αλλαγή Ενεργειακής Συμπεριφοράς</a:t>
            </a:r>
            <a:r>
              <a:rPr lang="el-GR" sz="2000" dirty="0">
                <a:cs typeface="Segoe UI Semilight" panose="020B0402040204020203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20B235-6F1C-4B0C-8360-FBE05DDF40A7}"/>
              </a:ext>
            </a:extLst>
          </p:cNvPr>
          <p:cNvSpPr txBox="1"/>
          <p:nvPr/>
        </p:nvSpPr>
        <p:spPr>
          <a:xfrm>
            <a:off x="6645062" y="4859945"/>
            <a:ext cx="5461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b="1" dirty="0">
                <a:solidFill>
                  <a:schemeClr val="accent6"/>
                </a:solidFill>
                <a:cs typeface="Segoe UI Semilight" panose="020B0402040204020203" pitchFamily="34" charset="0"/>
              </a:rPr>
              <a:t>Επένδυση</a:t>
            </a:r>
            <a:endParaRPr lang="el-GR" sz="2000" dirty="0">
              <a:cs typeface="Segoe UI Semilight" panose="020B04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b="1" dirty="0">
                <a:solidFill>
                  <a:schemeClr val="accent6"/>
                </a:solidFill>
                <a:cs typeface="Segoe UI Semilight" panose="020B0402040204020203" pitchFamily="34" charset="0"/>
              </a:rPr>
              <a:t>Συνηθισμένη Συμπεριφορά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C17BFD7B-681C-4FDF-B430-3D21E0174FC6}"/>
              </a:ext>
            </a:extLst>
          </p:cNvPr>
          <p:cNvSpPr txBox="1">
            <a:spLocks/>
          </p:cNvSpPr>
          <p:nvPr/>
        </p:nvSpPr>
        <p:spPr>
          <a:xfrm>
            <a:off x="513838" y="3764742"/>
            <a:ext cx="9239762" cy="665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60000"/>
              </a:lnSpc>
            </a:pPr>
            <a:r>
              <a:rPr lang="el-GR" sz="2000" b="1" dirty="0">
                <a:cs typeface="Segoe UI Semilight" panose="020B0402040204020203" pitchFamily="34" charset="0"/>
              </a:rPr>
              <a:t>Παράγοντες – Συμπεριφορά: </a:t>
            </a:r>
            <a:r>
              <a:rPr lang="el-GR" sz="2000" dirty="0">
                <a:cs typeface="Segoe UI Semilight" panose="020B0402040204020203" pitchFamily="34" charset="0"/>
              </a:rPr>
              <a:t>Οικογένεια, Κοινωνικό πλαίσιο, Εργασιακό περιβάλλον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6681311-9A9A-4658-AC22-E337B7C3B654}"/>
              </a:ext>
            </a:extLst>
          </p:cNvPr>
          <p:cNvSpPr txBox="1">
            <a:spLocks/>
          </p:cNvSpPr>
          <p:nvPr/>
        </p:nvSpPr>
        <p:spPr>
          <a:xfrm>
            <a:off x="513838" y="4302297"/>
            <a:ext cx="4845238" cy="65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60000"/>
              </a:lnSpc>
            </a:pPr>
            <a:r>
              <a:rPr lang="el-GR" sz="2000" b="1" dirty="0">
                <a:cs typeface="Segoe UI Semilight" panose="020B0402040204020203" pitchFamily="34" charset="0"/>
              </a:rPr>
              <a:t>Δράσεις Ενημέρωσης &amp; Ευαισθητοποίησης</a:t>
            </a:r>
            <a:endParaRPr lang="el-GR" sz="2000" dirty="0">
              <a:cs typeface="Segoe UI Semilight" panose="020B0402040204020203" pitchFamily="34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07731392-A6CD-4130-8445-33B669B36C04}"/>
              </a:ext>
            </a:extLst>
          </p:cNvPr>
          <p:cNvSpPr txBox="1">
            <a:spLocks/>
          </p:cNvSpPr>
          <p:nvPr/>
        </p:nvSpPr>
        <p:spPr>
          <a:xfrm>
            <a:off x="513838" y="2558008"/>
            <a:ext cx="5926633" cy="536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60000"/>
              </a:lnSpc>
            </a:pPr>
            <a:r>
              <a:rPr lang="el-GR" sz="2000" b="1" dirty="0">
                <a:cs typeface="Segoe UI Semilight" panose="020B0402040204020203" pitchFamily="34" charset="0"/>
              </a:rPr>
              <a:t>ΤΙ ΣΗΜΑΙΝΕΙ ΑΛΛΑΓΗ ΕΝΕΡΓΕΙΑΚΗΣ ΣΥΜΠΕΡΙΦΟΡΑΣ;</a:t>
            </a:r>
            <a:endParaRPr lang="el-GR" sz="2000" dirty="0">
              <a:cs typeface="Segoe UI Semilight" panose="020B0402040204020203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51CE58-0B8A-4444-B880-CB294692809C}"/>
              </a:ext>
            </a:extLst>
          </p:cNvPr>
          <p:cNvCxnSpPr/>
          <p:nvPr/>
        </p:nvCxnSpPr>
        <p:spPr>
          <a:xfrm>
            <a:off x="5273497" y="4655717"/>
            <a:ext cx="7412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75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C333D-3DCE-47C7-B722-4465635B8D38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3B1B7721-FA46-4881-A54E-2CAF6D86818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CCEBE-D1BD-4ED4-963D-530A1BA364FA}"/>
              </a:ext>
            </a:extLst>
          </p:cNvPr>
          <p:cNvSpPr txBox="1"/>
          <p:nvPr/>
        </p:nvSpPr>
        <p:spPr>
          <a:xfrm>
            <a:off x="513838" y="2148794"/>
            <a:ext cx="681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Η ΣΗΜΑΣΙΑ ΤΗΣ ΑΛΛΑΓΗΣ ΣΥΜΠΕΡΙΦΟΡΑΣ (2/3)</a:t>
            </a:r>
            <a:endParaRPr lang="en-CY" sz="2400" b="1" dirty="0"/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1DFF73C7-004C-4E66-9A61-90DCEB34D3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2" y="6028189"/>
            <a:ext cx="544860" cy="54486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2AA39A-AB9C-4026-9E8B-18C3A2E2E02C}"/>
              </a:ext>
            </a:extLst>
          </p:cNvPr>
          <p:cNvSpPr txBox="1"/>
          <p:nvPr/>
        </p:nvSpPr>
        <p:spPr>
          <a:xfrm>
            <a:off x="780973" y="5620611"/>
            <a:ext cx="975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70AD47"/>
                </a:solidFill>
                <a:cs typeface="Segoe UI Semilight" panose="020B0402040204020203" pitchFamily="34" charset="0"/>
              </a:rPr>
              <a:t>ΚΟΣΤΟΣ</a:t>
            </a:r>
            <a:endParaRPr lang="en-US" b="1" dirty="0">
              <a:solidFill>
                <a:srgbClr val="70AD47"/>
              </a:solidFill>
            </a:endParaRPr>
          </a:p>
        </p:txBody>
      </p:sp>
      <p:pic>
        <p:nvPicPr>
          <p:cNvPr id="37" name="Picture 36" descr="Shape, icon, arrow&#10;&#10;Description automatically generated">
            <a:extLst>
              <a:ext uri="{FF2B5EF4-FFF2-40B4-BE49-F238E27FC236}">
                <a16:creationId xmlns:a16="http://schemas.microsoft.com/office/drawing/2014/main" id="{4368FB18-1547-42F2-8603-4450EB98C2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77" y="6028189"/>
            <a:ext cx="544860" cy="54486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6E65A3E-9313-4062-BC3B-CA7273BBB173}"/>
              </a:ext>
            </a:extLst>
          </p:cNvPr>
          <p:cNvSpPr txBox="1"/>
          <p:nvPr/>
        </p:nvSpPr>
        <p:spPr>
          <a:xfrm>
            <a:off x="1861830" y="5620611"/>
            <a:ext cx="1157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70AD47"/>
                </a:solidFill>
                <a:cs typeface="Segoe UI Semilight" panose="020B0402040204020203" pitchFamily="34" charset="0"/>
              </a:rPr>
              <a:t>ΧΡΟΝΟΣ</a:t>
            </a:r>
            <a:endParaRPr lang="en-US" b="1" dirty="0">
              <a:solidFill>
                <a:srgbClr val="70AD47"/>
              </a:solidFill>
            </a:endParaRP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369F1C74-D8C7-473F-8D52-61E736D01162}"/>
              </a:ext>
            </a:extLst>
          </p:cNvPr>
          <p:cNvSpPr txBox="1">
            <a:spLocks/>
          </p:cNvSpPr>
          <p:nvPr/>
        </p:nvSpPr>
        <p:spPr>
          <a:xfrm>
            <a:off x="513837" y="2781883"/>
            <a:ext cx="11083996" cy="2213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l-GR" sz="2000" dirty="0">
              <a:cs typeface="Segoe UI Semilight" panose="020B04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sz="2200" dirty="0">
                <a:cs typeface="Segoe UI Semilight" panose="020B0402040204020203" pitchFamily="34" charset="0"/>
              </a:rPr>
              <a:t>Η χρήση της ενέργειας αποτελεί σημαντική δαπάνη. </a:t>
            </a:r>
          </a:p>
          <a:p>
            <a:pPr algn="l">
              <a:lnSpc>
                <a:spcPct val="100000"/>
              </a:lnSpc>
            </a:pPr>
            <a:endParaRPr lang="el-GR" sz="2200" dirty="0">
              <a:cs typeface="Segoe UI Semilight" panose="020B04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l-GR" sz="2200" dirty="0">
              <a:cs typeface="Segoe UI Semilight" panose="020B04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sz="2200" dirty="0">
                <a:cs typeface="Segoe UI Semilight" panose="020B0402040204020203" pitchFamily="34" charset="0"/>
              </a:rPr>
              <a:t>Μπορεί να γίνουν αλλαγές στις </a:t>
            </a:r>
            <a:r>
              <a:rPr lang="el-GR" sz="2200" dirty="0"/>
              <a:t>υποδομές ή να βελτιωθεί ο ήδη υπάρχον εξοπλισμός ή να αποκτηθεί νέος εξοπλισμός που είναι πιο αποδοτικός. </a:t>
            </a:r>
            <a:endParaRPr lang="el-GR" sz="2200" dirty="0">
              <a:cs typeface="Segoe UI Semilight" panose="020B04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E86194-6FD9-486C-B130-9BAB95EC26B9}"/>
              </a:ext>
            </a:extLst>
          </p:cNvPr>
          <p:cNvSpPr txBox="1"/>
          <p:nvPr/>
        </p:nvSpPr>
        <p:spPr>
          <a:xfrm>
            <a:off x="513837" y="5146734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Περιορισμοί:</a:t>
            </a:r>
            <a:endParaRPr lang="en-US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0A11FD-9175-4889-8C90-A88FF6572AB3}"/>
              </a:ext>
            </a:extLst>
          </p:cNvPr>
          <p:cNvSpPr txBox="1"/>
          <p:nvPr/>
        </p:nvSpPr>
        <p:spPr>
          <a:xfrm>
            <a:off x="513837" y="3787892"/>
            <a:ext cx="1906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Πιθανές Λύσεις:</a:t>
            </a:r>
            <a:endParaRPr 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826788-4FED-4F0B-B2B9-B96691ED3085}"/>
              </a:ext>
            </a:extLst>
          </p:cNvPr>
          <p:cNvSpPr txBox="1"/>
          <p:nvPr/>
        </p:nvSpPr>
        <p:spPr>
          <a:xfrm>
            <a:off x="513837" y="2762503"/>
            <a:ext cx="4137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ΓΙΑΤΙ ΕΙΝΑΙ ΣΗΜΑΝΤΙΚΟ ΝΑ ΥΠΑΡΞΕΙ;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1156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348A0025-E858-4A66-A244-84C7C74CFDD4}"/>
              </a:ext>
            </a:extLst>
          </p:cNvPr>
          <p:cNvSpPr/>
          <p:nvPr/>
        </p:nvSpPr>
        <p:spPr>
          <a:xfrm>
            <a:off x="6876266" y="2900019"/>
            <a:ext cx="1752007" cy="2990216"/>
          </a:xfrm>
          <a:prstGeom prst="wedgeRectCallout">
            <a:avLst>
              <a:gd name="adj1" fmla="val -19157"/>
              <a:gd name="adj2" fmla="val 4836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C333D-3DCE-47C7-B722-4465635B8D38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3B1B7721-FA46-4881-A54E-2CAF6D86818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CCEBE-D1BD-4ED4-963D-530A1BA364FA}"/>
              </a:ext>
            </a:extLst>
          </p:cNvPr>
          <p:cNvSpPr txBox="1"/>
          <p:nvPr/>
        </p:nvSpPr>
        <p:spPr>
          <a:xfrm>
            <a:off x="513838" y="2148794"/>
            <a:ext cx="681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Η ΣΗΜΑΣΙΑ ΤΗΣ ΑΛΛΑΓΗΣ ΣΥΜΠΕΡΙΦΟΡΑΣ (3/3)</a:t>
            </a:r>
            <a:endParaRPr lang="en-CY" sz="2400" b="1" dirty="0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75087073-FDF5-4869-B45D-7BFCCF0459D2}"/>
              </a:ext>
            </a:extLst>
          </p:cNvPr>
          <p:cNvSpPr/>
          <p:nvPr/>
        </p:nvSpPr>
        <p:spPr>
          <a:xfrm>
            <a:off x="8632341" y="2900019"/>
            <a:ext cx="2793039" cy="2990216"/>
          </a:xfrm>
          <a:prstGeom prst="wedgeRectCallout">
            <a:avLst>
              <a:gd name="adj1" fmla="val -17706"/>
              <a:gd name="adj2" fmla="val 49201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el-GR" sz="2000" b="1" dirty="0">
                <a:solidFill>
                  <a:schemeClr val="bg1"/>
                </a:solidFill>
                <a:cs typeface="Segoe UI Semilight" panose="020B0402040204020203" pitchFamily="34" charset="0"/>
              </a:rPr>
              <a:t>Η</a:t>
            </a:r>
            <a:r>
              <a:rPr lang="el-GR" sz="2000" dirty="0">
                <a:solidFill>
                  <a:schemeClr val="bg1"/>
                </a:solidFill>
                <a:cs typeface="Segoe UI Semilight" panose="020B0402040204020203" pitchFamily="34" charset="0"/>
              </a:rPr>
              <a:t> </a:t>
            </a:r>
            <a:r>
              <a:rPr lang="el-GR" sz="2000" b="1" dirty="0">
                <a:solidFill>
                  <a:schemeClr val="bg1"/>
                </a:solidFill>
                <a:cs typeface="Segoe UI Semilight" panose="020B0402040204020203" pitchFamily="34" charset="0"/>
              </a:rPr>
              <a:t>αλλαγή της Ενεργειακής Συμπεριφοράς μπορεί να μειώσει  έως </a:t>
            </a:r>
            <a:r>
              <a:rPr lang="en-GB" sz="2000" b="1" dirty="0">
                <a:solidFill>
                  <a:schemeClr val="bg1"/>
                </a:solidFill>
                <a:cs typeface="Segoe UI Semilight" panose="020B0402040204020203" pitchFamily="34" charset="0"/>
              </a:rPr>
              <a:t>19% (±5%) </a:t>
            </a:r>
          </a:p>
          <a:p>
            <a:pPr lvl="0" algn="ctr">
              <a:spcBef>
                <a:spcPts val="600"/>
              </a:spcBef>
            </a:pPr>
            <a:r>
              <a:rPr lang="el-GR" sz="2000" dirty="0">
                <a:solidFill>
                  <a:schemeClr val="bg1"/>
                </a:solidFill>
              </a:rPr>
              <a:t>τη συνολική ενεργειακή κατανάλωση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957BF633-D7AC-44E0-97A8-7D12A9E9A075}"/>
              </a:ext>
            </a:extLst>
          </p:cNvPr>
          <p:cNvSpPr txBox="1">
            <a:spLocks/>
          </p:cNvSpPr>
          <p:nvPr/>
        </p:nvSpPr>
        <p:spPr>
          <a:xfrm>
            <a:off x="451171" y="3267410"/>
            <a:ext cx="5644829" cy="3026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l-GR" sz="2200" b="1" dirty="0">
                <a:cs typeface="Segoe UI Semilight" panose="020B0402040204020203" pitchFamily="34" charset="0"/>
              </a:rPr>
              <a:t>Μικρές αλλαγές </a:t>
            </a:r>
            <a:r>
              <a:rPr lang="el-GR" sz="2200" dirty="0">
                <a:cs typeface="Segoe UI Semilight" panose="020B0402040204020203" pitchFamily="34" charset="0"/>
              </a:rPr>
              <a:t>στη συμπεριφορά κάθε ατόμου μπορούν να επιφέρουν ένα μεγάλο και </a:t>
            </a:r>
            <a:r>
              <a:rPr lang="el-GR" sz="2200" b="1" dirty="0">
                <a:cs typeface="Segoe UI Semilight" panose="020B0402040204020203" pitchFamily="34" charset="0"/>
              </a:rPr>
              <a:t>σημαντικό αποτέλεσμα.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l-GR" sz="2000" dirty="0">
              <a:cs typeface="Segoe UI Semilight" panose="020B0402040204020203" pitchFamily="34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l-GR" sz="2200" dirty="0">
                <a:cs typeface="Segoe UI Semilight" panose="020B0402040204020203" pitchFamily="34" charset="0"/>
              </a:rPr>
              <a:t>Η αλλαγή συμπεριφοράς των χρηστών ενός κτιρίου αποτελεί </a:t>
            </a:r>
            <a:r>
              <a:rPr lang="el-GR" sz="2200" b="1" dirty="0">
                <a:cs typeface="Segoe UI Semilight" panose="020B0402040204020203" pitchFamily="34" charset="0"/>
              </a:rPr>
              <a:t>ΤΗ ΒΑΣΗ ΓΙΑ ΣΗΜΑΝΤΙΚΑ ΕΠΙΠΕΔΑ ΕΞΟΙΚΟΝΟΜΗΣΗΣ ΕΝΕΡΓΕΙΑΣ</a:t>
            </a:r>
            <a:r>
              <a:rPr lang="el-GR" sz="2200" dirty="0">
                <a:cs typeface="Segoe UI Semilight" panose="020B0402040204020203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endParaRPr lang="el-GR" sz="2000" dirty="0">
              <a:cs typeface="Segoe UI Semilight" panose="020B04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sz="2000" dirty="0">
                <a:cs typeface="Segoe UI Semilight" panose="020B0402040204020203" pitchFamily="34" charset="0"/>
              </a:rPr>
              <a:t> 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1B88624-8EDD-420B-8434-1D95BED644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43" y="3792901"/>
            <a:ext cx="1204452" cy="12044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2C0792-A4D5-4637-8B95-37BF201D31F3}"/>
              </a:ext>
            </a:extLst>
          </p:cNvPr>
          <p:cNvSpPr txBox="1"/>
          <p:nvPr/>
        </p:nvSpPr>
        <p:spPr>
          <a:xfrm>
            <a:off x="513837" y="2762503"/>
            <a:ext cx="4137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ΓΙΑΤΙ ΕΙΝΑΙ ΣΗΜΑΝΤΙΚΟ ΝΑ ΥΠΑΡΞΕΙ;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5295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C333D-3DCE-47C7-B722-4465635B8D38}"/>
              </a:ext>
            </a:extLst>
          </p:cNvPr>
          <p:cNvSpPr txBox="1"/>
          <p:nvPr/>
        </p:nvSpPr>
        <p:spPr>
          <a:xfrm>
            <a:off x="6876266" y="306709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37 - Εικόνα" descr="logo_col.png">
            <a:extLst>
              <a:ext uri="{FF2B5EF4-FFF2-40B4-BE49-F238E27FC236}">
                <a16:creationId xmlns:a16="http://schemas.microsoft.com/office/drawing/2014/main" id="{3B1B7721-FA46-4881-A54E-2CAF6D86818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1537" y="482841"/>
            <a:ext cx="1298531" cy="6242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CCEBE-D1BD-4ED4-963D-530A1BA364FA}"/>
              </a:ext>
            </a:extLst>
          </p:cNvPr>
          <p:cNvSpPr txBox="1"/>
          <p:nvPr/>
        </p:nvSpPr>
        <p:spPr>
          <a:xfrm>
            <a:off x="513838" y="2148794"/>
            <a:ext cx="1116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ΠΡΟΚΛΗΣΕΙΣ ΣΧΕΤΙΚΑ ΜΕ ΤΗΝ ΑΛΛΑΓΗ ΣΥΜΠΕΡΙΦΟΡΑΣ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305FE769-64EB-4431-945D-85BA5ECCF8DC}"/>
              </a:ext>
            </a:extLst>
          </p:cNvPr>
          <p:cNvSpPr txBox="1">
            <a:spLocks/>
          </p:cNvSpPr>
          <p:nvPr/>
        </p:nvSpPr>
        <p:spPr>
          <a:xfrm>
            <a:off x="2514600" y="3403489"/>
            <a:ext cx="9163562" cy="3343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l-GR" sz="1800" dirty="0">
                <a:cs typeface="Segoe UI Semilight" panose="020B0402040204020203" pitchFamily="34" charset="0"/>
              </a:rPr>
              <a:t>Έλλειψη κινήτρων για ορθολογική χρήση της ενέργειας </a:t>
            </a:r>
            <a:r>
              <a:rPr lang="el-GR" sz="1800" b="1" dirty="0">
                <a:cs typeface="Segoe UI Semilight" panose="020B0402040204020203" pitchFamily="34" charset="0"/>
              </a:rPr>
              <a:t>καθώς δεν επωφελούνται οι ίδιοι οι χρήστες</a:t>
            </a:r>
            <a:r>
              <a:rPr lang="el-GR" sz="1800" dirty="0">
                <a:cs typeface="Segoe UI Semilight" panose="020B0402040204020203" pitchFamily="34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l-GR" sz="1800" b="1" dirty="0">
                <a:cs typeface="Segoe UI Semilight" panose="020B0402040204020203" pitchFamily="34" charset="0"/>
              </a:rPr>
              <a:t>Έλλειψη άμεσων οικονομικών κινήτρων </a:t>
            </a:r>
            <a:r>
              <a:rPr lang="el-GR" sz="1800" dirty="0">
                <a:cs typeface="Segoe UI Semilight" panose="020B0402040204020203" pitchFamily="34" charset="0"/>
              </a:rPr>
              <a:t>για την εξοικονόμηση της ενέργειας ή </a:t>
            </a:r>
            <a:r>
              <a:rPr lang="el-GR" sz="1800" b="1" dirty="0">
                <a:cs typeface="Segoe UI Semilight" panose="020B0402040204020203" pitchFamily="34" charset="0"/>
              </a:rPr>
              <a:t>άμεσων επιπτώσεων</a:t>
            </a:r>
            <a:r>
              <a:rPr lang="el-GR" sz="1800" b="1" dirty="0">
                <a:solidFill>
                  <a:srgbClr val="70AD47"/>
                </a:solidFill>
                <a:cs typeface="Segoe UI Semilight" panose="020B0402040204020203" pitchFamily="34" charset="0"/>
              </a:rPr>
              <a:t> </a:t>
            </a:r>
            <a:r>
              <a:rPr lang="el-GR" sz="1800" dirty="0">
                <a:cs typeface="Segoe UI Semilight" panose="020B0402040204020203" pitchFamily="34" charset="0"/>
              </a:rPr>
              <a:t>από την άσκοπη σπατάλη.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l-GR" sz="1800" dirty="0">
                <a:cs typeface="Segoe UI Semilight" panose="020B0402040204020203" pitchFamily="34" charset="0"/>
              </a:rPr>
              <a:t>Η </a:t>
            </a:r>
            <a:r>
              <a:rPr lang="el-GR" sz="1800" b="1" dirty="0">
                <a:cs typeface="Segoe UI Semilight" panose="020B0402040204020203" pitchFamily="34" charset="0"/>
              </a:rPr>
              <a:t>ατομική προσπάθεια</a:t>
            </a:r>
            <a:r>
              <a:rPr lang="el-GR" sz="1800" dirty="0">
                <a:cs typeface="Segoe UI Semilight" panose="020B0402040204020203" pitchFamily="34" charset="0"/>
              </a:rPr>
              <a:t> είναι </a:t>
            </a:r>
            <a:r>
              <a:rPr lang="el-GR" sz="1800" b="1" dirty="0">
                <a:cs typeface="Segoe UI Semilight" panose="020B0402040204020203" pitchFamily="34" charset="0"/>
              </a:rPr>
              <a:t>λιγότερο εμφανής</a:t>
            </a:r>
            <a:r>
              <a:rPr lang="el-GR" sz="1800" dirty="0">
                <a:cs typeface="Segoe UI Semilight" panose="020B0402040204020203" pitchFamily="34" charset="0"/>
              </a:rPr>
              <a:t>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l-GR" sz="1800" b="1" dirty="0">
                <a:cs typeface="Segoe UI Semilight" panose="020B0402040204020203" pitchFamily="34" charset="0"/>
              </a:rPr>
              <a:t>Δυσκολία αξιολόγησης των αποτελεσμάτων </a:t>
            </a:r>
            <a:r>
              <a:rPr lang="el-GR" sz="1800" dirty="0">
                <a:cs typeface="Segoe UI Semilight" panose="020B0402040204020203" pitchFamily="34" charset="0"/>
              </a:rPr>
              <a:t>μίας πράξης, όταν η ανατροφοδότηση είναι σε επίπεδο ομάδας.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l-GR" sz="1800" b="1" dirty="0">
                <a:cs typeface="Segoe UI Semilight" panose="020B0402040204020203" pitchFamily="34" charset="0"/>
              </a:rPr>
              <a:t>Έλλειψη</a:t>
            </a:r>
            <a:r>
              <a:rPr lang="el-GR" sz="1800" dirty="0">
                <a:cs typeface="Segoe UI Semilight" panose="020B0402040204020203" pitchFamily="34" charset="0"/>
              </a:rPr>
              <a:t> πλήρους ή άμεσου </a:t>
            </a:r>
            <a:r>
              <a:rPr lang="el-GR" sz="1800" b="1" dirty="0">
                <a:cs typeface="Segoe UI Semilight" panose="020B0402040204020203" pitchFamily="34" charset="0"/>
              </a:rPr>
              <a:t>ελέγχου της λειτουργίας/ συντήρησης </a:t>
            </a:r>
            <a:r>
              <a:rPr lang="el-GR" sz="1800" dirty="0">
                <a:cs typeface="Segoe UI Semilight" panose="020B0402040204020203" pitchFamily="34" charset="0"/>
              </a:rPr>
              <a:t>των συστημάτων.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45D4691-8562-4894-95A7-3DAEB481C2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8" y="4021544"/>
            <a:ext cx="1599093" cy="15990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DDE74A-657F-461B-B0F2-DDD259F53F15}"/>
              </a:ext>
            </a:extLst>
          </p:cNvPr>
          <p:cNvSpPr txBox="1"/>
          <p:nvPr/>
        </p:nvSpPr>
        <p:spPr>
          <a:xfrm>
            <a:off x="513837" y="2762503"/>
            <a:ext cx="717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ΓΙΑΤΙ ΕΙΝΑΙ ΔΥΣΚΟΛΟ ΝΑ ΣΥΜΒΕΙ ΕΙΔΙΚΑ ΣΤΟΥΣ ΧΩΡΟΥΣ ΕΡΓΑΣΙΑΣ;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618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2942</Words>
  <Application>Microsoft Office PowerPoint</Application>
  <PresentationFormat>Widescreen</PresentationFormat>
  <Paragraphs>322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</vt:lpstr>
      <vt:lpstr>Calibri Light</vt:lpstr>
      <vt:lpstr>CF Din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Anel Anel</dc:creator>
  <cp:lastModifiedBy>Laoura Vavaliou</cp:lastModifiedBy>
  <cp:revision>154</cp:revision>
  <dcterms:created xsi:type="dcterms:W3CDTF">2020-11-18T10:06:36Z</dcterms:created>
  <dcterms:modified xsi:type="dcterms:W3CDTF">2021-04-08T09:18:41Z</dcterms:modified>
</cp:coreProperties>
</file>